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2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34" r:id="rId2"/>
    <p:sldMasterId id="2147483781" r:id="rId3"/>
  </p:sldMasterIdLst>
  <p:notesMasterIdLst>
    <p:notesMasterId r:id="rId25"/>
  </p:notesMasterIdLst>
  <p:sldIdLst>
    <p:sldId id="641" r:id="rId4"/>
    <p:sldId id="625" r:id="rId5"/>
    <p:sldId id="629" r:id="rId6"/>
    <p:sldId id="630" r:id="rId7"/>
    <p:sldId id="631" r:id="rId8"/>
    <p:sldId id="632" r:id="rId9"/>
    <p:sldId id="633" r:id="rId10"/>
    <p:sldId id="366" r:id="rId11"/>
    <p:sldId id="510" r:id="rId12"/>
    <p:sldId id="634" r:id="rId13"/>
    <p:sldId id="626" r:id="rId14"/>
    <p:sldId id="371" r:id="rId15"/>
    <p:sldId id="515" r:id="rId16"/>
    <p:sldId id="511" r:id="rId17"/>
    <p:sldId id="635" r:id="rId18"/>
    <p:sldId id="636" r:id="rId19"/>
    <p:sldId id="637" r:id="rId20"/>
    <p:sldId id="359" r:id="rId21"/>
    <p:sldId id="640" r:id="rId22"/>
    <p:sldId id="642" r:id="rId23"/>
    <p:sldId id="643" r:id="rId24"/>
  </p:sldIdLst>
  <p:sldSz cx="9144000" cy="5143500" type="screen16x9"/>
  <p:notesSz cx="6858000" cy="9144000"/>
  <p:embeddedFontLst>
    <p:embeddedFont>
      <p:font typeface="楷体" pitchFamily="49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黑体" pitchFamily="49" charset="-122"/>
      <p:regular r:id="rId31"/>
    </p:embeddedFont>
    <p:embeddedFont>
      <p:font typeface="幼圆" pitchFamily="49" charset="-122"/>
      <p:regular r:id="rId32"/>
    </p:embeddedFont>
    <p:embeddedFont>
      <p:font typeface="微软雅黑" pitchFamily="34" charset="-122"/>
      <p:regular r:id="rId33"/>
      <p:bold r:id="rId3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B3D9"/>
    <a:srgbClr val="D9DEF2"/>
    <a:srgbClr val="6878B4"/>
    <a:srgbClr val="FF0000"/>
    <a:srgbClr val="FF9933"/>
    <a:srgbClr val="0000FF"/>
    <a:srgbClr val="009900"/>
    <a:srgbClr val="AFF22A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9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7.fntdata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067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6514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10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9792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0320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88894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48238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0482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115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0250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2266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6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76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3697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17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05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77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13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93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14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26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96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66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45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78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582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93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38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9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7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83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2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22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93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58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8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35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31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01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53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80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0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3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9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02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42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51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10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778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024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73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985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5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33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62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199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3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38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44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89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223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54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07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34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22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33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5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30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79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19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85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99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79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95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72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89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28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47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92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512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708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952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005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8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35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052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230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154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5615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972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34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06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79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65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3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055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51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153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1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93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47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92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92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6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87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624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33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59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62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60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84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22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91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79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59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893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75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77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01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31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0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216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12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72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56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45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slideLayout" Target="../slideLayouts/slideLayout95.xml"/><Relationship Id="rId47" Type="http://schemas.openxmlformats.org/officeDocument/2006/relationships/theme" Target="../theme/theme2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46" Type="http://schemas.openxmlformats.org/officeDocument/2006/relationships/slideLayout" Target="../slideLayouts/slideLayout99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slideLayout" Target="../slideLayouts/slideLayout94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slideLayout" Target="../slideLayouts/slideLayout93.xml"/><Relationship Id="rId45" Type="http://schemas.openxmlformats.org/officeDocument/2006/relationships/slideLayout" Target="../slideLayouts/slideLayout98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4" Type="http://schemas.openxmlformats.org/officeDocument/2006/relationships/slideLayout" Target="../slideLayouts/slideLayout97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Relationship Id="rId43" Type="http://schemas.openxmlformats.org/officeDocument/2006/relationships/slideLayout" Target="../slideLayouts/slideLayout96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26" Type="http://schemas.openxmlformats.org/officeDocument/2006/relationships/slideLayout" Target="../slideLayouts/slideLayout125.xml"/><Relationship Id="rId39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02.xml"/><Relationship Id="rId21" Type="http://schemas.openxmlformats.org/officeDocument/2006/relationships/slideLayout" Target="../slideLayouts/slideLayout120.xml"/><Relationship Id="rId34" Type="http://schemas.openxmlformats.org/officeDocument/2006/relationships/slideLayout" Target="../slideLayouts/slideLayout133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5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32.xml"/><Relationship Id="rId38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28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24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31.xml"/><Relationship Id="rId37" Type="http://schemas.openxmlformats.org/officeDocument/2006/relationships/slideLayout" Target="../slideLayouts/slideLayout136.xml"/><Relationship Id="rId40" Type="http://schemas.openxmlformats.org/officeDocument/2006/relationships/theme" Target="../theme/theme3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23" Type="http://schemas.openxmlformats.org/officeDocument/2006/relationships/slideLayout" Target="../slideLayouts/slideLayout122.xml"/><Relationship Id="rId28" Type="http://schemas.openxmlformats.org/officeDocument/2006/relationships/slideLayout" Target="../slideLayouts/slideLayout127.xml"/><Relationship Id="rId36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slideLayout" Target="../slideLayouts/slideLayout121.xml"/><Relationship Id="rId27" Type="http://schemas.openxmlformats.org/officeDocument/2006/relationships/slideLayout" Target="../slideLayouts/slideLayout126.xml"/><Relationship Id="rId30" Type="http://schemas.openxmlformats.org/officeDocument/2006/relationships/slideLayout" Target="../slideLayouts/slideLayout129.xml"/><Relationship Id="rId35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</a:t>
            </a:r>
            <a:r>
              <a:rPr lang="zh-CN" altLang="en-US" sz="120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 图形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</a:t>
            </a:r>
            <a:r>
              <a:rPr lang="zh-CN" altLang="en-US" sz="120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位置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060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656" r:id="rId47"/>
    <p:sldLayoutId id="2147483657" r:id="rId48"/>
    <p:sldLayoutId id="2147483658" r:id="rId49"/>
    <p:sldLayoutId id="2147483659" r:id="rId50"/>
    <p:sldLayoutId id="2147483660" r:id="rId51"/>
    <p:sldLayoutId id="2147483661" r:id="rId52"/>
    <p:sldLayoutId id="2147483662" r:id="rId5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图形的认识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942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63" r:id="rId29"/>
    <p:sldLayoutId id="2147483764" r:id="rId30"/>
    <p:sldLayoutId id="2147483765" r:id="rId31"/>
    <p:sldLayoutId id="2147483766" r:id="rId32"/>
    <p:sldLayoutId id="2147483767" r:id="rId33"/>
    <p:sldLayoutId id="2147483768" r:id="rId34"/>
    <p:sldLayoutId id="2147483769" r:id="rId35"/>
    <p:sldLayoutId id="2147483770" r:id="rId36"/>
    <p:sldLayoutId id="2147483771" r:id="rId37"/>
    <p:sldLayoutId id="2147483772" r:id="rId38"/>
    <p:sldLayoutId id="2147483773" r:id="rId39"/>
    <p:sldLayoutId id="2147483774" r:id="rId40"/>
    <p:sldLayoutId id="2147483775" r:id="rId41"/>
    <p:sldLayoutId id="2147483776" r:id="rId42"/>
    <p:sldLayoutId id="2147483777" r:id="rId43"/>
    <p:sldLayoutId id="2147483778" r:id="rId44"/>
    <p:sldLayoutId id="2147483779" r:id="rId45"/>
    <p:sldLayoutId id="2147483780" r:id="rId4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729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09" r:id="rId28"/>
    <p:sldLayoutId id="2147483810" r:id="rId29"/>
    <p:sldLayoutId id="2147483811" r:id="rId30"/>
    <p:sldLayoutId id="2147483812" r:id="rId31"/>
    <p:sldLayoutId id="2147483813" r:id="rId32"/>
    <p:sldLayoutId id="2147483814" r:id="rId33"/>
    <p:sldLayoutId id="2147483815" r:id="rId34"/>
    <p:sldLayoutId id="2147483816" r:id="rId35"/>
    <p:sldLayoutId id="2147483817" r:id="rId36"/>
    <p:sldLayoutId id="2147483818" r:id="rId37"/>
    <p:sldLayoutId id="2147483819" r:id="rId38"/>
    <p:sldLayoutId id="2147483820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20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2.xml"/><Relationship Id="rId7" Type="http://schemas.openxmlformats.org/officeDocument/2006/relationships/slide" Target="slide8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wmf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6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" Target="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tags" Target="../tags/tag8.xml"/><Relationship Id="rId7" Type="http://schemas.openxmlformats.org/officeDocument/2006/relationships/image" Target="../media/image8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" Target="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19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图形与位置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0490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1367348" y="339502"/>
            <a:ext cx="651702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表示物体的位置还可以用数对表示</a:t>
            </a: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486532"/>
              </p:ext>
            </p:extLst>
          </p:nvPr>
        </p:nvGraphicFramePr>
        <p:xfrm>
          <a:off x="462797" y="987574"/>
          <a:ext cx="8143932" cy="357190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4101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76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7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146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908712" y="1059582"/>
            <a:ext cx="1143008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意义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184468" y="1059582"/>
            <a:ext cx="2214578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表示方法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5541922" y="1059582"/>
            <a:ext cx="3143272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数对中相同的数字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2396" y="2130078"/>
            <a:ext cx="2428892" cy="232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确定位置时竖排叫列，横排叫行，确定第几列一般要从左往右数，确定第几行一般要从前往后数。</a:t>
            </a:r>
          </a:p>
        </p:txBody>
      </p:sp>
      <p:sp>
        <p:nvSpPr>
          <p:cNvPr id="25" name="矩形 24"/>
          <p:cNvSpPr/>
          <p:nvPr/>
        </p:nvSpPr>
        <p:spPr>
          <a:xfrm>
            <a:off x="3034564" y="2130582"/>
            <a:ext cx="2714644" cy="1951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用数对表示位置时，要按照先列数再行数的顺序表示，中间用逗号隔开。表示为：  （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列数</a:t>
            </a: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，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行数</a:t>
            </a: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0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5955761" y="1998576"/>
            <a:ext cx="2650968" cy="22467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如果两个数对的第一个数字相同，说明两个物体在同一列；如果两个数对的第二个数字相同，说明两个物体在同一行。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 build="p"/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34" y="342404"/>
            <a:ext cx="62178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用数对表示的点在下图中描出来。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761BF34-3C9E-4849-9F92-BEA23CA35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63" y="1274745"/>
            <a:ext cx="3524165" cy="3055170"/>
          </a:xfrm>
          <a:prstGeom prst="rect">
            <a:avLst/>
          </a:prstGeom>
        </p:spPr>
      </p:pic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BF6A82DE-B6A1-42B7-9887-74E0FD20C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8843" y="1509003"/>
            <a:ext cx="3295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EA96E8EF-4148-4B6D-9203-025271BD7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6207" y="1503434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xmlns="" id="{F7E85307-7E78-4262-80FC-A76F1874A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5172" y="3367468"/>
            <a:ext cx="3295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AB0FB187-C907-49E3-8E7F-A956C3CE3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668" y="3362134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xmlns="" id="{25106946-081A-4F8A-94C6-8E10A9CDC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2742" y="2967358"/>
            <a:ext cx="3295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xmlns="" id="{658F6746-57E2-4270-A274-80DAAA514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544" y="2954069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xmlns="" id="{27D5F561-60BE-43D2-A8DD-DA29A7F35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953" y="1086051"/>
            <a:ext cx="3295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xmlns="" id="{BA4DB290-CD25-4240-94D1-4B235D831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5329" y="1083746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xmlns="" id="{2A56884E-AD5C-4FF4-9C14-BAD0C65AC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982" y="1810396"/>
            <a:ext cx="3295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xmlns="" id="{8339754F-D39A-40F1-ACFF-F1ABE12F3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5001" y="1840598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796B91C-147B-41AD-A128-E4163851019F}"/>
              </a:ext>
            </a:extLst>
          </p:cNvPr>
          <p:cNvSpPr/>
          <p:nvPr/>
        </p:nvSpPr>
        <p:spPr>
          <a:xfrm>
            <a:off x="3773364" y="1788437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xmlns="" id="{4873AE5D-BDE8-4CF4-B240-87994308B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240" y="1635646"/>
            <a:ext cx="580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 Box 6">
            <a:extLst>
              <a:ext uri="{FF2B5EF4-FFF2-40B4-BE49-F238E27FC236}">
                <a16:creationId xmlns:a16="http://schemas.microsoft.com/office/drawing/2014/main" xmlns="" id="{41A17C74-D5BB-4DC9-91F6-5928E4117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861" y="1635646"/>
            <a:ext cx="1801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xmlns="" id="{625FC086-BFF2-4842-8ADA-57AE5487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240" y="2035756"/>
            <a:ext cx="580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 Box 6">
            <a:extLst>
              <a:ext uri="{FF2B5EF4-FFF2-40B4-BE49-F238E27FC236}">
                <a16:creationId xmlns:a16="http://schemas.microsoft.com/office/drawing/2014/main" xmlns="" id="{C9FA9245-EC7C-4D03-9BAA-502EB300C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674" y="2067694"/>
            <a:ext cx="1801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9" name="Text Box 6">
            <a:extLst>
              <a:ext uri="{FF2B5EF4-FFF2-40B4-BE49-F238E27FC236}">
                <a16:creationId xmlns:a16="http://schemas.microsoft.com/office/drawing/2014/main" xmlns="" id="{D902AB96-87FD-40A3-B8D7-F4C2B3258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240" y="2463412"/>
            <a:ext cx="580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xmlns="" id="{5D5393DC-3748-4A06-8F89-52F481EB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861" y="2470125"/>
            <a:ext cx="1801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1" name="Text Box 6">
            <a:extLst>
              <a:ext uri="{FF2B5EF4-FFF2-40B4-BE49-F238E27FC236}">
                <a16:creationId xmlns:a16="http://schemas.microsoft.com/office/drawing/2014/main" xmlns="" id="{925CA880-B17E-4486-BD95-8425CE5D6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240" y="2891068"/>
            <a:ext cx="580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6">
            <a:extLst>
              <a:ext uri="{FF2B5EF4-FFF2-40B4-BE49-F238E27FC236}">
                <a16:creationId xmlns:a16="http://schemas.microsoft.com/office/drawing/2014/main" xmlns="" id="{E75115D0-D54D-4538-B06B-E90AE7BFF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861" y="2859782"/>
            <a:ext cx="1801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4" name="Text Box 6">
            <a:extLst>
              <a:ext uri="{FF2B5EF4-FFF2-40B4-BE49-F238E27FC236}">
                <a16:creationId xmlns:a16="http://schemas.microsoft.com/office/drawing/2014/main" xmlns="" id="{D81677EB-D039-4E18-A3A8-A38E5533B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240" y="3261175"/>
            <a:ext cx="580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6">
            <a:extLst>
              <a:ext uri="{FF2B5EF4-FFF2-40B4-BE49-F238E27FC236}">
                <a16:creationId xmlns:a16="http://schemas.microsoft.com/office/drawing/2014/main" xmlns="" id="{6306394E-06D5-4DCE-8D6F-2AE05F8D8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861" y="3219822"/>
            <a:ext cx="18012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F5252B35-4297-4F04-B5F4-893D446CAA13}"/>
              </a:ext>
            </a:extLst>
          </p:cNvPr>
          <p:cNvSpPr/>
          <p:nvPr/>
        </p:nvSpPr>
        <p:spPr>
          <a:xfrm>
            <a:off x="1613124" y="1800520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F1450635-0A2F-4B21-925D-1B193F727E35}"/>
              </a:ext>
            </a:extLst>
          </p:cNvPr>
          <p:cNvSpPr/>
          <p:nvPr/>
        </p:nvSpPr>
        <p:spPr>
          <a:xfrm>
            <a:off x="2045172" y="3681687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E189AE67-C5E5-42EC-A32F-D5B74D54CE7B}"/>
              </a:ext>
            </a:extLst>
          </p:cNvPr>
          <p:cNvSpPr/>
          <p:nvPr/>
        </p:nvSpPr>
        <p:spPr>
          <a:xfrm>
            <a:off x="4175757" y="3296664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AFDDC40-8304-4B06-84B4-AC5EF4A89E2F}"/>
              </a:ext>
            </a:extLst>
          </p:cNvPr>
          <p:cNvSpPr/>
          <p:nvPr/>
        </p:nvSpPr>
        <p:spPr>
          <a:xfrm>
            <a:off x="3773364" y="1426263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0" name="组合 3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91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1528589" y="411510"/>
            <a:ext cx="6499795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根据方向和距离，描述行走路线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23675" y="1131590"/>
            <a:ext cx="6172661" cy="3127824"/>
            <a:chOff x="1640633" y="1159329"/>
            <a:chExt cx="6172661" cy="3127824"/>
          </a:xfrm>
        </p:grpSpPr>
        <p:sp>
          <p:nvSpPr>
            <p:cNvPr id="10" name="MH_SubTitle_1"/>
            <p:cNvSpPr/>
            <p:nvPr>
              <p:custDataLst>
                <p:tags r:id="rId1"/>
              </p:custDataLst>
            </p:nvPr>
          </p:nvSpPr>
          <p:spPr>
            <a:xfrm>
              <a:off x="4561696" y="1159329"/>
              <a:ext cx="917972" cy="1638471"/>
            </a:xfrm>
            <a:custGeom>
              <a:avLst/>
              <a:gdLst>
                <a:gd name="connsiteX0" fmla="*/ 612000 w 1224000"/>
                <a:gd name="connsiteY0" fmla="*/ 0 h 1872210"/>
                <a:gd name="connsiteX1" fmla="*/ 1224000 w 1224000"/>
                <a:gd name="connsiteY1" fmla="*/ 405622 h 1872210"/>
                <a:gd name="connsiteX2" fmla="*/ 1224000 w 1224000"/>
                <a:gd name="connsiteY2" fmla="*/ 1872210 h 1872210"/>
                <a:gd name="connsiteX3" fmla="*/ 0 w 1224000"/>
                <a:gd name="connsiteY3" fmla="*/ 1872210 h 1872210"/>
                <a:gd name="connsiteX4" fmla="*/ 0 w 1224000"/>
                <a:gd name="connsiteY4" fmla="*/ 405622 h 187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4000" h="1872210">
                  <a:moveTo>
                    <a:pt x="612000" y="0"/>
                  </a:moveTo>
                  <a:lnTo>
                    <a:pt x="1224000" y="405622"/>
                  </a:lnTo>
                  <a:lnTo>
                    <a:pt x="1224000" y="1872210"/>
                  </a:lnTo>
                  <a:lnTo>
                    <a:pt x="0" y="1872210"/>
                  </a:lnTo>
                  <a:lnTo>
                    <a:pt x="0" y="405622"/>
                  </a:lnTo>
                  <a:close/>
                </a:path>
              </a:pathLst>
            </a:custGeom>
            <a:solidFill>
              <a:srgbClr val="0DDB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16000" anchor="ctr">
              <a:normAutofit/>
            </a:bodyPr>
            <a:lstStyle/>
            <a:p>
              <a:pPr algn="ctr"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确定方向</a:t>
              </a:r>
            </a:p>
          </p:txBody>
        </p:sp>
        <p:sp>
          <p:nvSpPr>
            <p:cNvPr id="11" name="MH_SubTitle_2"/>
            <p:cNvSpPr/>
            <p:nvPr>
              <p:custDataLst>
                <p:tags r:id="rId2"/>
              </p:custDataLst>
            </p:nvPr>
          </p:nvSpPr>
          <p:spPr>
            <a:xfrm>
              <a:off x="4868878" y="2450137"/>
              <a:ext cx="917972" cy="1403747"/>
            </a:xfrm>
            <a:custGeom>
              <a:avLst/>
              <a:gdLst>
                <a:gd name="connsiteX0" fmla="*/ 0 w 1224000"/>
                <a:gd name="connsiteY0" fmla="*/ 0 h 1872209"/>
                <a:gd name="connsiteX1" fmla="*/ 1224000 w 1224000"/>
                <a:gd name="connsiteY1" fmla="*/ 0 h 1872209"/>
                <a:gd name="connsiteX2" fmla="*/ 1224000 w 1224000"/>
                <a:gd name="connsiteY2" fmla="*/ 1466588 h 1872209"/>
                <a:gd name="connsiteX3" fmla="*/ 612000 w 1224000"/>
                <a:gd name="connsiteY3" fmla="*/ 1872209 h 1872209"/>
                <a:gd name="connsiteX4" fmla="*/ 0 w 1224000"/>
                <a:gd name="connsiteY4" fmla="*/ 1466588 h 1872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4000" h="1872209">
                  <a:moveTo>
                    <a:pt x="0" y="0"/>
                  </a:moveTo>
                  <a:lnTo>
                    <a:pt x="1224000" y="0"/>
                  </a:lnTo>
                  <a:lnTo>
                    <a:pt x="1224000" y="1466588"/>
                  </a:lnTo>
                  <a:lnTo>
                    <a:pt x="612000" y="1872209"/>
                  </a:lnTo>
                  <a:lnTo>
                    <a:pt x="0" y="1466588"/>
                  </a:lnTo>
                  <a:close/>
                </a:path>
              </a:pathLst>
            </a:custGeom>
            <a:solidFill>
              <a:srgbClr val="0AA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35000" anchor="ctr">
              <a:normAutofit/>
            </a:bodyPr>
            <a:lstStyle/>
            <a:p>
              <a:pPr algn="ctr"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确定距离</a:t>
              </a:r>
              <a:endParaRPr lang="zh-CN" altLang="en-US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MH_Other_1"/>
            <p:cNvSpPr/>
            <p:nvPr>
              <p:custDataLst>
                <p:tags r:id="rId3"/>
              </p:custDataLst>
            </p:nvPr>
          </p:nvSpPr>
          <p:spPr>
            <a:xfrm flipH="1">
              <a:off x="4561696" y="2450137"/>
              <a:ext cx="307181" cy="347663"/>
            </a:xfrm>
            <a:prstGeom prst="rtTriangle">
              <a:avLst/>
            </a:prstGeom>
            <a:solidFill>
              <a:srgbClr val="0553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" name="MH_Other_2"/>
            <p:cNvCxnSpPr/>
            <p:nvPr>
              <p:custDataLst>
                <p:tags r:id="rId4"/>
              </p:custDataLst>
            </p:nvPr>
          </p:nvCxnSpPr>
          <p:spPr>
            <a:xfrm flipH="1">
              <a:off x="6014259" y="3858646"/>
              <a:ext cx="1799035" cy="0"/>
            </a:xfrm>
            <a:prstGeom prst="line">
              <a:avLst/>
            </a:prstGeom>
            <a:ln w="44450">
              <a:solidFill>
                <a:srgbClr val="0AAA8C">
                  <a:alpha val="9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MH_Other_3"/>
            <p:cNvCxnSpPr/>
            <p:nvPr>
              <p:custDataLst>
                <p:tags r:id="rId5"/>
              </p:custDataLst>
            </p:nvPr>
          </p:nvCxnSpPr>
          <p:spPr>
            <a:xfrm flipH="1">
              <a:off x="1812713" y="1386909"/>
              <a:ext cx="2534670" cy="0"/>
            </a:xfrm>
            <a:prstGeom prst="line">
              <a:avLst/>
            </a:prstGeom>
            <a:ln w="44450">
              <a:solidFill>
                <a:srgbClr val="0DDB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1640633" y="1394053"/>
              <a:ext cx="3074653" cy="28931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以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出发点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为观测点，先观察下一个地点在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观测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点的什么方向，到达以后再以这个地点为观测点，继续确定下一个要到达的地点在观测点的什么方向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直到到达最终目的地。</a:t>
              </a: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5867400" y="2305624"/>
              <a:ext cx="1768949" cy="12926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latin typeface="楷体" pitchFamily="49" charset="-122"/>
                  <a:ea typeface="楷体" pitchFamily="49" charset="-122"/>
                </a:rPr>
                <a:t>找出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路线图中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相邻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两个地点之间的距离。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91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26">
            <a:extLst>
              <a:ext uri="{FF2B5EF4-FFF2-40B4-BE49-F238E27FC236}">
                <a16:creationId xmlns:a16="http://schemas.microsoft.com/office/drawing/2014/main" xmlns="" id="{7E3C9552-3E4E-4BF2-9A26-BB0C2AF6A7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7913" y="1569935"/>
            <a:ext cx="1" cy="647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xmlns="" id="{0D55B734-B6F9-4482-AF6A-761A9BD86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121" y="1530157"/>
            <a:ext cx="4427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grpSp>
        <p:nvGrpSpPr>
          <p:cNvPr id="13" name="Group 38">
            <a:extLst>
              <a:ext uri="{FF2B5EF4-FFF2-40B4-BE49-F238E27FC236}">
                <a16:creationId xmlns:a16="http://schemas.microsoft.com/office/drawing/2014/main" xmlns="" id="{A2EB56E9-8987-442A-93F6-2EFA0B1BAABF}"/>
              </a:ext>
            </a:extLst>
          </p:cNvPr>
          <p:cNvGrpSpPr>
            <a:grpSpLocks/>
          </p:cNvGrpSpPr>
          <p:nvPr/>
        </p:nvGrpSpPr>
        <p:grpSpPr bwMode="auto">
          <a:xfrm>
            <a:off x="357182" y="1342098"/>
            <a:ext cx="3877287" cy="3418750"/>
            <a:chOff x="144" y="96"/>
            <a:chExt cx="2957" cy="2881"/>
          </a:xfrm>
        </p:grpSpPr>
        <p:sp>
          <p:nvSpPr>
            <p:cNvPr id="14" name="Text Box 29">
              <a:extLst>
                <a:ext uri="{FF2B5EF4-FFF2-40B4-BE49-F238E27FC236}">
                  <a16:creationId xmlns:a16="http://schemas.microsoft.com/office/drawing/2014/main" xmlns="" id="{3799C099-E740-4AA0-8D37-9FB48ED05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0" y="96"/>
              <a:ext cx="731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飞机场</a:t>
              </a:r>
            </a:p>
          </p:txBody>
        </p:sp>
        <p:grpSp>
          <p:nvGrpSpPr>
            <p:cNvPr id="15" name="Group 37">
              <a:extLst>
                <a:ext uri="{FF2B5EF4-FFF2-40B4-BE49-F238E27FC236}">
                  <a16:creationId xmlns:a16="http://schemas.microsoft.com/office/drawing/2014/main" xmlns="" id="{4A1F5F8F-7180-4406-9D44-CC2A6B978F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144"/>
              <a:ext cx="2064" cy="2769"/>
              <a:chOff x="288" y="144"/>
              <a:chExt cx="2064" cy="2769"/>
            </a:xfrm>
          </p:grpSpPr>
          <p:grpSp>
            <p:nvGrpSpPr>
              <p:cNvPr id="18" name="Group 25">
                <a:extLst>
                  <a:ext uri="{FF2B5EF4-FFF2-40B4-BE49-F238E27FC236}">
                    <a16:creationId xmlns:a16="http://schemas.microsoft.com/office/drawing/2014/main" xmlns="" id="{D0089FA1-ADE4-4036-A9B7-8FB926DF84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8" y="432"/>
                <a:ext cx="2064" cy="2256"/>
                <a:chOff x="336" y="792"/>
                <a:chExt cx="1824" cy="1584"/>
              </a:xfrm>
            </p:grpSpPr>
            <p:grpSp>
              <p:nvGrpSpPr>
                <p:cNvPr id="26" name="Group 9">
                  <a:extLst>
                    <a:ext uri="{FF2B5EF4-FFF2-40B4-BE49-F238E27FC236}">
                      <a16:creationId xmlns:a16="http://schemas.microsoft.com/office/drawing/2014/main" xmlns="" id="{D0B6734D-D285-4AF5-AE42-880F9F45BA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" y="816"/>
                  <a:ext cx="1824" cy="1536"/>
                  <a:chOff x="-144" y="816"/>
                  <a:chExt cx="1824" cy="1536"/>
                </a:xfrm>
              </p:grpSpPr>
              <p:sp>
                <p:nvSpPr>
                  <p:cNvPr id="47" name="Line 5">
                    <a:extLst>
                      <a:ext uri="{FF2B5EF4-FFF2-40B4-BE49-F238E27FC236}">
                        <a16:creationId xmlns:a16="http://schemas.microsoft.com/office/drawing/2014/main" xmlns="" id="{D0B1447B-DC54-4D1B-A146-3D0E49BAB2D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68" y="816"/>
                    <a:ext cx="91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 sz="20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48" name="Line 6">
                    <a:extLst>
                      <a:ext uri="{FF2B5EF4-FFF2-40B4-BE49-F238E27FC236}">
                        <a16:creationId xmlns:a16="http://schemas.microsoft.com/office/drawing/2014/main" xmlns="" id="{7F4B777B-0965-4EE1-BDB6-3B1EC0B51F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68" y="816"/>
                    <a:ext cx="0" cy="105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 sz="20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49" name="Line 7">
                    <a:extLst>
                      <a:ext uri="{FF2B5EF4-FFF2-40B4-BE49-F238E27FC236}">
                        <a16:creationId xmlns:a16="http://schemas.microsoft.com/office/drawing/2014/main" xmlns="" id="{04E48035-9333-492D-9186-7D9992193C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" y="1872"/>
                    <a:ext cx="480" cy="48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 sz="20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50" name="Line 8">
                    <a:extLst>
                      <a:ext uri="{FF2B5EF4-FFF2-40B4-BE49-F238E27FC236}">
                        <a16:creationId xmlns:a16="http://schemas.microsoft.com/office/drawing/2014/main" xmlns="" id="{BD93C6CE-06EB-476A-92FD-825CB85D6C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-144" y="2352"/>
                    <a:ext cx="43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 sz="20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7" name="Oval 10">
                  <a:extLst>
                    <a:ext uri="{FF2B5EF4-FFF2-40B4-BE49-F238E27FC236}">
                      <a16:creationId xmlns:a16="http://schemas.microsoft.com/office/drawing/2014/main" xmlns="" id="{704C39CE-110E-4E45-A24A-E0732E0CB8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792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8" name="Oval 11">
                  <a:extLst>
                    <a:ext uri="{FF2B5EF4-FFF2-40B4-BE49-F238E27FC236}">
                      <a16:creationId xmlns:a16="http://schemas.microsoft.com/office/drawing/2014/main" xmlns="" id="{35C7BF5C-ACEF-43AA-8DB8-449EF08101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800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9" name="Oval 12">
                  <a:extLst>
                    <a:ext uri="{FF2B5EF4-FFF2-40B4-BE49-F238E27FC236}">
                      <a16:creationId xmlns:a16="http://schemas.microsoft.com/office/drawing/2014/main" xmlns="" id="{7B991F42-B982-41D0-B369-F0AA6DBFF7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4" y="800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Oval 13">
                  <a:extLst>
                    <a:ext uri="{FF2B5EF4-FFF2-40B4-BE49-F238E27FC236}">
                      <a16:creationId xmlns:a16="http://schemas.microsoft.com/office/drawing/2014/main" xmlns="" id="{9C7F56F6-8EE8-458C-B9FF-D95FCA343F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4" y="1824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8" name="Oval 14">
                  <a:extLst>
                    <a:ext uri="{FF2B5EF4-FFF2-40B4-BE49-F238E27FC236}">
                      <a16:creationId xmlns:a16="http://schemas.microsoft.com/office/drawing/2014/main" xmlns="" id="{59947262-3D87-4A36-B7E1-167B2FDE1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4" y="1104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9" name="Oval 15">
                  <a:extLst>
                    <a:ext uri="{FF2B5EF4-FFF2-40B4-BE49-F238E27FC236}">
                      <a16:creationId xmlns:a16="http://schemas.microsoft.com/office/drawing/2014/main" xmlns="" id="{4301143B-A112-4DA7-B5C3-827E4D341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4" y="1464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0" name="Oval 16">
                  <a:extLst>
                    <a:ext uri="{FF2B5EF4-FFF2-40B4-BE49-F238E27FC236}">
                      <a16:creationId xmlns:a16="http://schemas.microsoft.com/office/drawing/2014/main" xmlns="" id="{CFAB000C-8827-46F6-BC93-3195FD01C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4" y="2096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1" name="Oval 17">
                  <a:extLst>
                    <a:ext uri="{FF2B5EF4-FFF2-40B4-BE49-F238E27FC236}">
                      <a16:creationId xmlns:a16="http://schemas.microsoft.com/office/drawing/2014/main" xmlns="" id="{23C95F5E-05C0-459D-804E-6991A5EAAB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2" y="2320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2" name="Oval 18">
                  <a:extLst>
                    <a:ext uri="{FF2B5EF4-FFF2-40B4-BE49-F238E27FC236}">
                      <a16:creationId xmlns:a16="http://schemas.microsoft.com/office/drawing/2014/main" xmlns="" id="{160A816A-1948-4A06-83E6-7E589772D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" y="2328"/>
                  <a:ext cx="48" cy="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3" name="Line 21">
                  <a:extLst>
                    <a:ext uri="{FF2B5EF4-FFF2-40B4-BE49-F238E27FC236}">
                      <a16:creationId xmlns:a16="http://schemas.microsoft.com/office/drawing/2014/main" xmlns="" id="{FD4048AD-3A86-4618-AD83-7EDE718D20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196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4" name="Line 22">
                  <a:extLst>
                    <a:ext uri="{FF2B5EF4-FFF2-40B4-BE49-F238E27FC236}">
                      <a16:creationId xmlns:a16="http://schemas.microsoft.com/office/drawing/2014/main" xmlns="" id="{1C9F2AD4-32DA-4D2C-B82A-9571F2294D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0" y="1840"/>
                  <a:ext cx="43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5" name="Text Box 23">
                  <a:extLst>
                    <a:ext uri="{FF2B5EF4-FFF2-40B4-BE49-F238E27FC236}">
                      <a16:creationId xmlns:a16="http://schemas.microsoft.com/office/drawing/2014/main" xmlns="" id="{B17FA459-3E80-42FA-8BEB-D509C2683CB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6" y="1824"/>
                  <a:ext cx="473" cy="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45°</a:t>
                  </a:r>
                </a:p>
              </p:txBody>
            </p:sp>
            <p:sp>
              <p:nvSpPr>
                <p:cNvPr id="46" name="Text Box 24">
                  <a:extLst>
                    <a:ext uri="{FF2B5EF4-FFF2-40B4-BE49-F238E27FC236}">
                      <a16:creationId xmlns:a16="http://schemas.microsoft.com/office/drawing/2014/main" xmlns="" id="{3428148E-C61E-4262-88D0-A98AAEEAA7E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6" y="1976"/>
                  <a:ext cx="538" cy="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45°</a:t>
                  </a:r>
                </a:p>
              </p:txBody>
            </p:sp>
          </p:grpSp>
          <p:sp>
            <p:nvSpPr>
              <p:cNvPr id="19" name="Text Box 28">
                <a:extLst>
                  <a:ext uri="{FF2B5EF4-FFF2-40B4-BE49-F238E27FC236}">
                    <a16:creationId xmlns:a16="http://schemas.microsoft.com/office/drawing/2014/main" xmlns="" id="{44980388-5B5A-44BD-B2D0-815A20355D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44" y="144"/>
                <a:ext cx="534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农场</a:t>
                </a:r>
              </a:p>
            </p:txBody>
          </p:sp>
          <p:sp>
            <p:nvSpPr>
              <p:cNvPr id="20" name="Text Box 30">
                <a:extLst>
                  <a:ext uri="{FF2B5EF4-FFF2-40B4-BE49-F238E27FC236}">
                    <a16:creationId xmlns:a16="http://schemas.microsoft.com/office/drawing/2014/main" xmlns="" id="{D3F43EDA-71E3-4E2E-B427-8666F8A529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0" y="288"/>
                <a:ext cx="534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商场</a:t>
                </a:r>
              </a:p>
            </p:txBody>
          </p:sp>
          <p:sp>
            <p:nvSpPr>
              <p:cNvPr id="21" name="Text Box 31">
                <a:extLst>
                  <a:ext uri="{FF2B5EF4-FFF2-40B4-BE49-F238E27FC236}">
                    <a16:creationId xmlns:a16="http://schemas.microsoft.com/office/drawing/2014/main" xmlns="" id="{E32039EE-4002-41AB-A722-5614CA957C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44" y="768"/>
                <a:ext cx="928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新兴小区</a:t>
                </a:r>
              </a:p>
            </p:txBody>
          </p:sp>
          <p:sp>
            <p:nvSpPr>
              <p:cNvPr id="22" name="Text Box 32">
                <a:extLst>
                  <a:ext uri="{FF2B5EF4-FFF2-40B4-BE49-F238E27FC236}">
                    <a16:creationId xmlns:a16="http://schemas.microsoft.com/office/drawing/2014/main" xmlns="" id="{EF81A04E-63D1-4FB2-8DE5-B9CFD29713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" y="1248"/>
                <a:ext cx="534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医院</a:t>
                </a:r>
              </a:p>
            </p:txBody>
          </p:sp>
          <p:sp>
            <p:nvSpPr>
              <p:cNvPr id="23" name="Text Box 33">
                <a:extLst>
                  <a:ext uri="{FF2B5EF4-FFF2-40B4-BE49-F238E27FC236}">
                    <a16:creationId xmlns:a16="http://schemas.microsoft.com/office/drawing/2014/main" xmlns="" id="{0C62A939-57FB-4538-A730-7CE8BB3735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" y="1728"/>
                <a:ext cx="731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体育馆</a:t>
                </a:r>
              </a:p>
            </p:txBody>
          </p:sp>
          <p:sp>
            <p:nvSpPr>
              <p:cNvPr id="24" name="Text Box 34">
                <a:extLst>
                  <a:ext uri="{FF2B5EF4-FFF2-40B4-BE49-F238E27FC236}">
                    <a16:creationId xmlns:a16="http://schemas.microsoft.com/office/drawing/2014/main" xmlns="" id="{BD7FCB56-4E38-4EDF-B2FB-D5122E0D1F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2" y="2144"/>
                <a:ext cx="731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明慧园</a:t>
                </a:r>
              </a:p>
            </p:txBody>
          </p:sp>
          <p:sp>
            <p:nvSpPr>
              <p:cNvPr id="25" name="Text Box 35">
                <a:extLst>
                  <a:ext uri="{FF2B5EF4-FFF2-40B4-BE49-F238E27FC236}">
                    <a16:creationId xmlns:a16="http://schemas.microsoft.com/office/drawing/2014/main" xmlns="" id="{D8E586FD-7B5C-4EDA-BEF1-87FD357F5E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2" y="2576"/>
                <a:ext cx="731" cy="3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汽车站</a:t>
                </a:r>
              </a:p>
            </p:txBody>
          </p:sp>
        </p:grpSp>
        <p:sp>
          <p:nvSpPr>
            <p:cNvPr id="17" name="Text Box 36">
              <a:extLst>
                <a:ext uri="{FF2B5EF4-FFF2-40B4-BE49-F238E27FC236}">
                  <a16:creationId xmlns:a16="http://schemas.microsoft.com/office/drawing/2014/main" xmlns="" id="{0B3F9EE7-4E89-4AD4-8612-FDF3FAE7EA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2640"/>
              <a:ext cx="731" cy="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火车站</a:t>
              </a:r>
            </a:p>
          </p:txBody>
        </p:sp>
      </p:grpSp>
      <p:sp>
        <p:nvSpPr>
          <p:cNvPr id="51" name="Text Box 39">
            <a:extLst>
              <a:ext uri="{FF2B5EF4-FFF2-40B4-BE49-F238E27FC236}">
                <a16:creationId xmlns:a16="http://schemas.microsoft.com/office/drawing/2014/main" xmlns="" id="{FA5DE0B6-A4A9-47BF-A4AC-F5535BDAD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2576" y="1110099"/>
            <a:ext cx="4001872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路汽车从火车站到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医院的行驶路线是：向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站，再向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</a:p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站到体育馆，再向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站到医院。</a:t>
            </a:r>
          </a:p>
          <a:p>
            <a:pPr eaLnBrk="1" hangingPunct="1"/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从飞机场到明慧园的行驶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路线是：向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站到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商场，再向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</a:p>
          <a:p>
            <a:pPr eaLnBrk="1" hangingPunct="1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到体育馆，再向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站到明慧园。</a:t>
            </a:r>
          </a:p>
        </p:txBody>
      </p:sp>
      <p:sp>
        <p:nvSpPr>
          <p:cNvPr id="52" name="Text Box 7">
            <a:extLst>
              <a:ext uri="{FF2B5EF4-FFF2-40B4-BE49-F238E27FC236}">
                <a16:creationId xmlns:a16="http://schemas.microsoft.com/office/drawing/2014/main" xmlns="" id="{D14071B5-5262-4245-B010-D0103453A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834847"/>
            <a:ext cx="198430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  <p:sp>
        <p:nvSpPr>
          <p:cNvPr id="53" name="Text Box 7">
            <a:extLst>
              <a:ext uri="{FF2B5EF4-FFF2-40B4-BE49-F238E27FC236}">
                <a16:creationId xmlns:a16="http://schemas.microsoft.com/office/drawing/2014/main" xmlns="" id="{729A7EB8-7B27-41AC-BF72-E87E255AC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3706" y="3196236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54" name="Text Box 7">
            <a:extLst>
              <a:ext uri="{FF2B5EF4-FFF2-40B4-BE49-F238E27FC236}">
                <a16:creationId xmlns:a16="http://schemas.microsoft.com/office/drawing/2014/main" xmlns="" id="{8E1478EA-F6A7-4E77-B515-F1DEA9E5A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2209" y="1389883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55" name="Text Box 7">
            <a:extLst>
              <a:ext uri="{FF2B5EF4-FFF2-40B4-BE49-F238E27FC236}">
                <a16:creationId xmlns:a16="http://schemas.microsoft.com/office/drawing/2014/main" xmlns="" id="{C49DAEF1-F8A4-48AC-AE3A-10C5BBB3C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8772" y="1690224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 Box 7">
            <a:extLst>
              <a:ext uri="{FF2B5EF4-FFF2-40B4-BE49-F238E27FC236}">
                <a16:creationId xmlns:a16="http://schemas.microsoft.com/office/drawing/2014/main" xmlns="" id="{F318D48E-D326-4E60-ACC9-B84994694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258" y="1690224"/>
            <a:ext cx="16290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北偏东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7">
            <a:extLst>
              <a:ext uri="{FF2B5EF4-FFF2-40B4-BE49-F238E27FC236}">
                <a16:creationId xmlns:a16="http://schemas.microsoft.com/office/drawing/2014/main" xmlns="" id="{64553FD8-1876-4F3C-8E82-600508720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1896" y="2029579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 Box 7">
            <a:extLst>
              <a:ext uri="{FF2B5EF4-FFF2-40B4-BE49-F238E27FC236}">
                <a16:creationId xmlns:a16="http://schemas.microsoft.com/office/drawing/2014/main" xmlns="" id="{0E883517-B881-438C-8A34-9B108C7A5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6382" y="2027415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59" name="Text Box 7">
            <a:extLst>
              <a:ext uri="{FF2B5EF4-FFF2-40B4-BE49-F238E27FC236}">
                <a16:creationId xmlns:a16="http://schemas.microsoft.com/office/drawing/2014/main" xmlns="" id="{D1B90F0E-457B-4C54-AF56-34D4BFD50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028" y="2346402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7">
            <a:extLst>
              <a:ext uri="{FF2B5EF4-FFF2-40B4-BE49-F238E27FC236}">
                <a16:creationId xmlns:a16="http://schemas.microsoft.com/office/drawing/2014/main" xmlns="" id="{7AAD7D21-13DF-4BF6-8828-08F1B5D5B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7501" y="3198074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7">
            <a:extLst>
              <a:ext uri="{FF2B5EF4-FFF2-40B4-BE49-F238E27FC236}">
                <a16:creationId xmlns:a16="http://schemas.microsoft.com/office/drawing/2014/main" xmlns="" id="{D88213A4-C249-478B-8D0C-2D98A0159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1840" y="3552124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62" name="Text Box 7">
            <a:extLst>
              <a:ext uri="{FF2B5EF4-FFF2-40B4-BE49-F238E27FC236}">
                <a16:creationId xmlns:a16="http://schemas.microsoft.com/office/drawing/2014/main" xmlns="" id="{33241C34-AA30-4C21-A6B6-8268D4F92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322" y="3537727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7">
            <a:extLst>
              <a:ext uri="{FF2B5EF4-FFF2-40B4-BE49-F238E27FC236}">
                <a16:creationId xmlns:a16="http://schemas.microsoft.com/office/drawing/2014/main" xmlns="" id="{20F4BE86-6DFD-4682-87B3-5713F5E20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078" y="3817747"/>
            <a:ext cx="16290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西偏南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7">
            <a:extLst>
              <a:ext uri="{FF2B5EF4-FFF2-40B4-BE49-F238E27FC236}">
                <a16:creationId xmlns:a16="http://schemas.microsoft.com/office/drawing/2014/main" xmlns="" id="{DA6134C4-E44D-43B1-BE87-E3E19C05C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589" y="4164359"/>
            <a:ext cx="5501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6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8" name="图片 6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201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>
            <a:extLst>
              <a:ext uri="{FF2B5EF4-FFF2-40B4-BE49-F238E27FC236}">
                <a16:creationId xmlns:a16="http://schemas.microsoft.com/office/drawing/2014/main" xmlns="" id="{9BA5498D-8CBC-4A25-8046-0D2EEE596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7531" y="1478270"/>
            <a:ext cx="28289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 eaLnBrk="1" hangingPunct="1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51AE3B8-ADA5-49B1-B8E4-8799B8E64B67}"/>
              </a:ext>
            </a:extLst>
          </p:cNvPr>
          <p:cNvGrpSpPr/>
          <p:nvPr/>
        </p:nvGrpSpPr>
        <p:grpSpPr>
          <a:xfrm>
            <a:off x="1098807" y="699542"/>
            <a:ext cx="3977249" cy="3908055"/>
            <a:chOff x="1455988" y="631540"/>
            <a:chExt cx="4062904" cy="429009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xmlns="" id="{1261D044-7790-4622-8AA8-F0D8DEED94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0630" y="631540"/>
              <a:ext cx="3878262" cy="410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3">
              <a:extLst>
                <a:ext uri="{FF2B5EF4-FFF2-40B4-BE49-F238E27FC236}">
                  <a16:creationId xmlns:a16="http://schemas.microsoft.com/office/drawing/2014/main" xmlns="" id="{E2EE50BA-D871-4CB7-BC63-9751C3615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7215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11" name="Text Box 4">
              <a:extLst>
                <a:ext uri="{FF2B5EF4-FFF2-40B4-BE49-F238E27FC236}">
                  <a16:creationId xmlns:a16="http://schemas.microsoft.com/office/drawing/2014/main" xmlns="" id="{87E3B23B-16F8-4658-9C37-4491DBA62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4283494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</a:p>
          </p:txBody>
        </p:sp>
        <p:sp>
          <p:nvSpPr>
            <p:cNvPr id="12" name="Text Box 5">
              <a:extLst>
                <a:ext uri="{FF2B5EF4-FFF2-40B4-BE49-F238E27FC236}">
                  <a16:creationId xmlns:a16="http://schemas.microsoft.com/office/drawing/2014/main" xmlns="" id="{568113A1-8552-444B-8B2C-C62634E4B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1219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13" name="Text Box 6">
              <a:extLst>
                <a:ext uri="{FF2B5EF4-FFF2-40B4-BE49-F238E27FC236}">
                  <a16:creationId xmlns:a16="http://schemas.microsoft.com/office/drawing/2014/main" xmlns="" id="{AE360EB9-DD09-4FBF-A9A4-4859BE2280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6175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sp>
          <p:nvSpPr>
            <p:cNvPr id="14" name="Text Box 7">
              <a:extLst>
                <a:ext uri="{FF2B5EF4-FFF2-40B4-BE49-F238E27FC236}">
                  <a16:creationId xmlns:a16="http://schemas.microsoft.com/office/drawing/2014/main" xmlns="" id="{06EBDD70-EFBC-4A77-A372-6E8C8C641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0762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sp>
          <p:nvSpPr>
            <p:cNvPr id="15" name="Text Box 8">
              <a:extLst>
                <a:ext uri="{FF2B5EF4-FFF2-40B4-BE49-F238E27FC236}">
                  <a16:creationId xmlns:a16="http://schemas.microsoft.com/office/drawing/2014/main" xmlns="" id="{B3011236-F8C3-4EA0-8068-F0CEE1580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3894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</a:p>
          </p:txBody>
        </p:sp>
        <p:sp>
          <p:nvSpPr>
            <p:cNvPr id="17" name="Text Box 9">
              <a:extLst>
                <a:ext uri="{FF2B5EF4-FFF2-40B4-BE49-F238E27FC236}">
                  <a16:creationId xmlns:a16="http://schemas.microsoft.com/office/drawing/2014/main" xmlns="" id="{208D7764-2380-4532-8DD9-378FB3E49A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9984" y="448240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</a:p>
          </p:txBody>
        </p:sp>
        <p:sp>
          <p:nvSpPr>
            <p:cNvPr id="18" name="Text Box 10">
              <a:extLst>
                <a:ext uri="{FF2B5EF4-FFF2-40B4-BE49-F238E27FC236}">
                  <a16:creationId xmlns:a16="http://schemas.microsoft.com/office/drawing/2014/main" xmlns="" id="{F49DD172-5405-4951-820E-81781DE0E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3224269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19" name="Text Box 11">
              <a:extLst>
                <a:ext uri="{FF2B5EF4-FFF2-40B4-BE49-F238E27FC236}">
                  <a16:creationId xmlns:a16="http://schemas.microsoft.com/office/drawing/2014/main" xmlns="" id="{12351E2E-B00B-4BFB-A290-A0F72788B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1665" y="4056470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</a:p>
          </p:txBody>
        </p:sp>
        <p:sp>
          <p:nvSpPr>
            <p:cNvPr id="20" name="Text Box 12">
              <a:extLst>
                <a:ext uri="{FF2B5EF4-FFF2-40B4-BE49-F238E27FC236}">
                  <a16:creationId xmlns:a16="http://schemas.microsoft.com/office/drawing/2014/main" xmlns="" id="{C66FF5FE-4D1F-4EF4-98EA-C6E8F44B1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3722442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sp>
          <p:nvSpPr>
            <p:cNvPr id="21" name="Text Box 13">
              <a:extLst>
                <a:ext uri="{FF2B5EF4-FFF2-40B4-BE49-F238E27FC236}">
                  <a16:creationId xmlns:a16="http://schemas.microsoft.com/office/drawing/2014/main" xmlns="" id="{ACBB3351-0674-40A3-B70F-A904AEA015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6540" y="351945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C</a:t>
              </a:r>
            </a:p>
          </p:txBody>
        </p:sp>
        <p:sp>
          <p:nvSpPr>
            <p:cNvPr id="22" name="Text Box 14">
              <a:extLst>
                <a:ext uri="{FF2B5EF4-FFF2-40B4-BE49-F238E27FC236}">
                  <a16:creationId xmlns:a16="http://schemas.microsoft.com/office/drawing/2014/main" xmlns="" id="{AC8524AC-E218-40F1-B18A-E72D6FAD97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2714380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sp>
          <p:nvSpPr>
            <p:cNvPr id="23" name="Text Box 15">
              <a:extLst>
                <a:ext uri="{FF2B5EF4-FFF2-40B4-BE49-F238E27FC236}">
                  <a16:creationId xmlns:a16="http://schemas.microsoft.com/office/drawing/2014/main" xmlns="" id="{21808BDE-6901-4178-AD57-02C88D77F6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1198317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</a:p>
          </p:txBody>
        </p:sp>
        <p:sp>
          <p:nvSpPr>
            <p:cNvPr id="24" name="Text Box 16">
              <a:extLst>
                <a:ext uri="{FF2B5EF4-FFF2-40B4-BE49-F238E27FC236}">
                  <a16:creationId xmlns:a16="http://schemas.microsoft.com/office/drawing/2014/main" xmlns="" id="{5B29139A-DEB0-4E92-9982-7716AC09F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2207967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</a:p>
          </p:txBody>
        </p:sp>
        <p:sp>
          <p:nvSpPr>
            <p:cNvPr id="25" name="Text Box 17">
              <a:extLst>
                <a:ext uri="{FF2B5EF4-FFF2-40B4-BE49-F238E27FC236}">
                  <a16:creationId xmlns:a16="http://schemas.microsoft.com/office/drawing/2014/main" xmlns="" id="{96E7AB4D-BDA0-4106-B596-70E9543664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0980" y="1598427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F</a:t>
              </a:r>
            </a:p>
          </p:txBody>
        </p:sp>
        <p:sp>
          <p:nvSpPr>
            <p:cNvPr id="26" name="Text Box 18">
              <a:extLst>
                <a:ext uri="{FF2B5EF4-FFF2-40B4-BE49-F238E27FC236}">
                  <a16:creationId xmlns:a16="http://schemas.microsoft.com/office/drawing/2014/main" xmlns="" id="{C5164CF6-438F-471C-937C-CCD501F171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5988" y="1704730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sp>
          <p:nvSpPr>
            <p:cNvPr id="27" name="Text Box 20">
              <a:extLst>
                <a:ext uri="{FF2B5EF4-FFF2-40B4-BE49-F238E27FC236}">
                  <a16:creationId xmlns:a16="http://schemas.microsoft.com/office/drawing/2014/main" xmlns="" id="{6D61CAF8-3F17-4A46-AE5A-CFC67C583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5138" y="3016220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</a:p>
          </p:txBody>
        </p:sp>
        <p:sp>
          <p:nvSpPr>
            <p:cNvPr id="28" name="Text Box 21">
              <a:extLst>
                <a:ext uri="{FF2B5EF4-FFF2-40B4-BE49-F238E27FC236}">
                  <a16:creationId xmlns:a16="http://schemas.microsoft.com/office/drawing/2014/main" xmlns="" id="{DBCE60A6-0070-4753-B31C-CD5FAAF32C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994" y="4030906"/>
              <a:ext cx="314510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D</a:t>
              </a:r>
            </a:p>
          </p:txBody>
        </p:sp>
        <p:sp>
          <p:nvSpPr>
            <p:cNvPr id="29" name="Text Box 22">
              <a:extLst>
                <a:ext uri="{FF2B5EF4-FFF2-40B4-BE49-F238E27FC236}">
                  <a16:creationId xmlns:a16="http://schemas.microsoft.com/office/drawing/2014/main" xmlns="" id="{45283C96-312E-4F72-9831-69C80EBC3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7348" y="2097728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E</a:t>
              </a:r>
            </a:p>
          </p:txBody>
        </p:sp>
        <p:sp>
          <p:nvSpPr>
            <p:cNvPr id="30" name="Text Box 17">
              <a:extLst>
                <a:ext uri="{FF2B5EF4-FFF2-40B4-BE49-F238E27FC236}">
                  <a16:creationId xmlns:a16="http://schemas.microsoft.com/office/drawing/2014/main" xmlns="" id="{F0F65029-8F49-4FF1-913A-3FF475E531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6344" y="1380650"/>
              <a:ext cx="321283" cy="439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G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" name="TextBox 20">
            <a:extLst>
              <a:ext uri="{FF2B5EF4-FFF2-40B4-BE49-F238E27FC236}">
                <a16:creationId xmlns:a16="http://schemas.microsoft.com/office/drawing/2014/main" xmlns="" id="{FC2CE7CB-4424-436C-AFF3-5EB75F392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0791"/>
            <a:ext cx="46756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写出下列各字母的数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9" name="图片 3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001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 advAuto="5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871" y="330791"/>
            <a:ext cx="34400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看图回答问题。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8CDE5C1-363E-4AB9-AA0E-32E6AE5AD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87574"/>
            <a:ext cx="5401005" cy="3348810"/>
          </a:xfrm>
          <a:prstGeom prst="rect">
            <a:avLst/>
          </a:prstGeom>
        </p:spPr>
      </p:pic>
      <p:sp>
        <p:nvSpPr>
          <p:cNvPr id="12" name="Text Box 6">
            <a:extLst>
              <a:ext uri="{FF2B5EF4-FFF2-40B4-BE49-F238E27FC236}">
                <a16:creationId xmlns:a16="http://schemas.microsoft.com/office/drawing/2014/main" xmlns="" id="{E8F3FD74-C668-414B-BC2C-891D07097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3882" y="1034092"/>
            <a:ext cx="35576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的位置为（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FD04EB5C-1ABB-4615-BCE9-1609678A5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3882" y="1548170"/>
            <a:ext cx="36612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的位置为（  ， ）。</a:t>
            </a: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4C61B9B0-9F7E-4BCD-8B56-527E4FEE2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6867" y="2033471"/>
            <a:ext cx="36612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的位置为（  ， ）。</a:t>
            </a: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xmlns="" id="{DC5D27C4-6019-4F2D-BFB6-2AE9D4804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089" y="2496526"/>
            <a:ext cx="36612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F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的位置为（  ， ）。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DC762205-AC98-4096-BBE7-CCDD96615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781" y="3029136"/>
            <a:ext cx="35753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）在点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西面与点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相邻的点的位置为（  ， ）。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xmlns="" id="{E685D0ED-BC1C-4F3B-9C67-CBF4EDB22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2811" y="3828437"/>
            <a:ext cx="34586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）在点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南面与点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相邻的点的位置为（  ， ）。</a:t>
            </a: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xmlns="" id="{219CD9FB-3C62-4A6E-837E-7ECC12AD3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328" y="1566702"/>
            <a:ext cx="7362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xmlns="" id="{3BC34FF8-768C-4AB0-8B92-0280225FD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498" y="2039695"/>
            <a:ext cx="7362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xmlns="" id="{61FA7BE7-63CB-4537-8F4D-6AFCC7886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0668" y="2531220"/>
            <a:ext cx="7362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D4FFC6F8-575F-4BD8-B8B8-D85FF723AAFE}"/>
              </a:ext>
            </a:extLst>
          </p:cNvPr>
          <p:cNvSpPr/>
          <p:nvPr/>
        </p:nvSpPr>
        <p:spPr>
          <a:xfrm>
            <a:off x="1329739" y="2953153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xmlns="" id="{9598E832-A416-4B64-BCE1-C9CE758B2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0882" y="3339686"/>
            <a:ext cx="7362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886ECBA2-417F-4588-9432-646B15F22A11}"/>
              </a:ext>
            </a:extLst>
          </p:cNvPr>
          <p:cNvSpPr/>
          <p:nvPr/>
        </p:nvSpPr>
        <p:spPr>
          <a:xfrm>
            <a:off x="2139413" y="2939080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xmlns="" id="{6EEA9B8E-280F-4571-B3F7-2B25C0109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0882" y="4154541"/>
            <a:ext cx="7362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994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871" y="267494"/>
            <a:ext cx="840859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有时候，艺术家要通过复制一幅小一些的图画，来完成一幅更大的图画。他们通过画好的方框来确定图画的位置，你能将这幅稍小的图画复制到右边大一点的方格纸中吗？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C7BEA9D-7CB7-480E-9929-9F75F65A5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123111"/>
            <a:ext cx="1628775" cy="14763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CE9DF2F-A263-48ED-B20A-0690FB240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1563638"/>
            <a:ext cx="3600400" cy="3226224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74AFC5F1-BA39-4A01-839E-8288DDDF1D00}"/>
              </a:ext>
            </a:extLst>
          </p:cNvPr>
          <p:cNvCxnSpPr>
            <a:cxnSpLocks/>
          </p:cNvCxnSpPr>
          <p:nvPr/>
        </p:nvCxnSpPr>
        <p:spPr>
          <a:xfrm flipH="1">
            <a:off x="4355946" y="2016400"/>
            <a:ext cx="1192414" cy="10243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AFDC6289-0C18-46AF-8E11-9D0FB3EBB654}"/>
              </a:ext>
            </a:extLst>
          </p:cNvPr>
          <p:cNvCxnSpPr>
            <a:cxnSpLocks/>
          </p:cNvCxnSpPr>
          <p:nvPr/>
        </p:nvCxnSpPr>
        <p:spPr>
          <a:xfrm>
            <a:off x="5542010" y="2025228"/>
            <a:ext cx="0" cy="2079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69A5687B-DD39-482B-98C0-1F040F40BE30}"/>
              </a:ext>
            </a:extLst>
          </p:cNvPr>
          <p:cNvCxnSpPr>
            <a:cxnSpLocks/>
          </p:cNvCxnSpPr>
          <p:nvPr/>
        </p:nvCxnSpPr>
        <p:spPr>
          <a:xfrm>
            <a:off x="4355946" y="3019137"/>
            <a:ext cx="1172320" cy="10708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770052DB-E5EA-4E1D-9128-4160CEF54288}"/>
              </a:ext>
            </a:extLst>
          </p:cNvPr>
          <p:cNvCxnSpPr>
            <a:cxnSpLocks/>
          </p:cNvCxnSpPr>
          <p:nvPr/>
        </p:nvCxnSpPr>
        <p:spPr>
          <a:xfrm flipH="1">
            <a:off x="5528266" y="2362441"/>
            <a:ext cx="783768" cy="3386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327D5871-3C95-4E02-8649-605C652AC0FB}"/>
              </a:ext>
            </a:extLst>
          </p:cNvPr>
          <p:cNvCxnSpPr>
            <a:cxnSpLocks/>
          </p:cNvCxnSpPr>
          <p:nvPr/>
        </p:nvCxnSpPr>
        <p:spPr>
          <a:xfrm flipH="1">
            <a:off x="5910103" y="2351763"/>
            <a:ext cx="411978" cy="7130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B8547BCC-9CAB-44A5-AF7B-D259424B7963}"/>
              </a:ext>
            </a:extLst>
          </p:cNvPr>
          <p:cNvCxnSpPr>
            <a:cxnSpLocks/>
          </p:cNvCxnSpPr>
          <p:nvPr/>
        </p:nvCxnSpPr>
        <p:spPr>
          <a:xfrm flipH="1" flipV="1">
            <a:off x="5528266" y="3395514"/>
            <a:ext cx="763674" cy="3499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240973AA-E0FB-4AFE-80D8-EB813018EC9D}"/>
              </a:ext>
            </a:extLst>
          </p:cNvPr>
          <p:cNvCxnSpPr>
            <a:cxnSpLocks/>
          </p:cNvCxnSpPr>
          <p:nvPr/>
        </p:nvCxnSpPr>
        <p:spPr>
          <a:xfrm flipH="1" flipV="1">
            <a:off x="5904277" y="3047982"/>
            <a:ext cx="391598" cy="6951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1B7CF635-962C-4AE6-A19E-F1775441708C}"/>
              </a:ext>
            </a:extLst>
          </p:cNvPr>
          <p:cNvSpPr/>
          <p:nvPr/>
        </p:nvSpPr>
        <p:spPr>
          <a:xfrm>
            <a:off x="4741717" y="3019137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692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052" y="322659"/>
            <a:ext cx="83214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北京与南京之间的实际距离约是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900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千米，在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1∶6000000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的地图上，北京与南京之间的图上距离是多少厘米？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xmlns="" id="{E4BE601D-9475-480B-ABC8-3EEA442BB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92" y="1976522"/>
            <a:ext cx="79613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比例尺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1∶6000000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，表示图上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厘米，实际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5CF080B3-B984-4B1B-B768-E7CFCC9A5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2768610"/>
            <a:ext cx="58731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900÷60=15cm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4436D5B3-063A-4322-9ACF-E730C7304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560698"/>
            <a:ext cx="73915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答：北京与南京之间的图上距离是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853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0460" y="339502"/>
            <a:ext cx="485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下面是某栋楼报箱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平面图。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Freeform 43"/>
          <p:cNvSpPr>
            <a:spLocks/>
          </p:cNvSpPr>
          <p:nvPr/>
        </p:nvSpPr>
        <p:spPr bwMode="auto">
          <a:xfrm>
            <a:off x="-389876" y="770945"/>
            <a:ext cx="4068220" cy="2925528"/>
          </a:xfrm>
          <a:custGeom>
            <a:avLst/>
            <a:gdLst>
              <a:gd name="T0" fmla="*/ 2147483647 w 2760"/>
              <a:gd name="T1" fmla="*/ 2147483647 h 2086"/>
              <a:gd name="T2" fmla="*/ 2147483647 w 2760"/>
              <a:gd name="T3" fmla="*/ 2147483647 h 2086"/>
              <a:gd name="T4" fmla="*/ 2147483647 w 2760"/>
              <a:gd name="T5" fmla="*/ 2147483647 h 2086"/>
              <a:gd name="T6" fmla="*/ 2147483647 w 2760"/>
              <a:gd name="T7" fmla="*/ 2147483647 h 2086"/>
              <a:gd name="T8" fmla="*/ 2147483647 w 2760"/>
              <a:gd name="T9" fmla="*/ 2147483647 h 2086"/>
              <a:gd name="T10" fmla="*/ 2147483647 w 2760"/>
              <a:gd name="T11" fmla="*/ 2147483647 h 2086"/>
              <a:gd name="T12" fmla="*/ 2147483647 w 2760"/>
              <a:gd name="T13" fmla="*/ 2147483647 h 2086"/>
              <a:gd name="T14" fmla="*/ 2147483647 w 2760"/>
              <a:gd name="T15" fmla="*/ 2147483647 h 2086"/>
              <a:gd name="T16" fmla="*/ 2147483647 w 2760"/>
              <a:gd name="T17" fmla="*/ 2147483647 h 2086"/>
              <a:gd name="T18" fmla="*/ 2147483647 w 2760"/>
              <a:gd name="T19" fmla="*/ 2147483647 h 2086"/>
              <a:gd name="T20" fmla="*/ 2147483647 w 2760"/>
              <a:gd name="T21" fmla="*/ 2147483647 h 2086"/>
              <a:gd name="T22" fmla="*/ 2147483647 w 2760"/>
              <a:gd name="T23" fmla="*/ 2147483647 h 2086"/>
              <a:gd name="T24" fmla="*/ 2147483647 w 2760"/>
              <a:gd name="T25" fmla="*/ 2147483647 h 2086"/>
              <a:gd name="T26" fmla="*/ 2147483647 w 2760"/>
              <a:gd name="T27" fmla="*/ 2147483647 h 2086"/>
              <a:gd name="T28" fmla="*/ 2147483647 w 2760"/>
              <a:gd name="T29" fmla="*/ 2147483647 h 2086"/>
              <a:gd name="T30" fmla="*/ 2147483647 w 2760"/>
              <a:gd name="T31" fmla="*/ 2147483647 h 2086"/>
              <a:gd name="T32" fmla="*/ 2147483647 w 2760"/>
              <a:gd name="T33" fmla="*/ 2147483647 h 2086"/>
              <a:gd name="T34" fmla="*/ 2147483647 w 2760"/>
              <a:gd name="T35" fmla="*/ 2147483647 h 2086"/>
              <a:gd name="T36" fmla="*/ 2147483647 w 2760"/>
              <a:gd name="T37" fmla="*/ 2147483647 h 2086"/>
              <a:gd name="T38" fmla="*/ 2147483647 w 2760"/>
              <a:gd name="T39" fmla="*/ 2147483647 h 2086"/>
              <a:gd name="T40" fmla="*/ 2147483647 w 2760"/>
              <a:gd name="T41" fmla="*/ 2147483647 h 2086"/>
              <a:gd name="T42" fmla="*/ 2147483647 w 2760"/>
              <a:gd name="T43" fmla="*/ 2147483647 h 2086"/>
              <a:gd name="T44" fmla="*/ 2147483647 w 2760"/>
              <a:gd name="T45" fmla="*/ 2147483647 h 2086"/>
              <a:gd name="T46" fmla="*/ 2147483647 w 2760"/>
              <a:gd name="T47" fmla="*/ 2147483647 h 2086"/>
              <a:gd name="T48" fmla="*/ 2147483647 w 2760"/>
              <a:gd name="T49" fmla="*/ 2147483647 h 2086"/>
              <a:gd name="T50" fmla="*/ 2147483647 w 2760"/>
              <a:gd name="T51" fmla="*/ 2147483647 h 2086"/>
              <a:gd name="T52" fmla="*/ 2147483647 w 2760"/>
              <a:gd name="T53" fmla="*/ 2147483647 h 2086"/>
              <a:gd name="T54" fmla="*/ 2147483647 w 2760"/>
              <a:gd name="T55" fmla="*/ 2147483647 h 2086"/>
              <a:gd name="T56" fmla="*/ 2147483647 w 2760"/>
              <a:gd name="T57" fmla="*/ 2147483647 h 208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760"/>
              <a:gd name="T88" fmla="*/ 0 h 2086"/>
              <a:gd name="T89" fmla="*/ 2760 w 2760"/>
              <a:gd name="T90" fmla="*/ 2086 h 208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760" h="2086">
                <a:moveTo>
                  <a:pt x="164" y="37"/>
                </a:moveTo>
                <a:cubicBezTo>
                  <a:pt x="714" y="42"/>
                  <a:pt x="1147" y="60"/>
                  <a:pt x="1663" y="46"/>
                </a:cubicBezTo>
                <a:cubicBezTo>
                  <a:pt x="1665" y="45"/>
                  <a:pt x="1714" y="33"/>
                  <a:pt x="1709" y="19"/>
                </a:cubicBezTo>
                <a:cubicBezTo>
                  <a:pt x="1706" y="10"/>
                  <a:pt x="1681" y="0"/>
                  <a:pt x="1681" y="10"/>
                </a:cubicBezTo>
                <a:cubicBezTo>
                  <a:pt x="1681" y="24"/>
                  <a:pt x="1813" y="69"/>
                  <a:pt x="1828" y="74"/>
                </a:cubicBezTo>
                <a:cubicBezTo>
                  <a:pt x="2124" y="169"/>
                  <a:pt x="2449" y="74"/>
                  <a:pt x="2760" y="74"/>
                </a:cubicBezTo>
                <a:cubicBezTo>
                  <a:pt x="2742" y="100"/>
                  <a:pt x="2725" y="117"/>
                  <a:pt x="2714" y="147"/>
                </a:cubicBezTo>
                <a:cubicBezTo>
                  <a:pt x="2717" y="159"/>
                  <a:pt x="2720" y="172"/>
                  <a:pt x="2724" y="184"/>
                </a:cubicBezTo>
                <a:cubicBezTo>
                  <a:pt x="2730" y="202"/>
                  <a:pt x="2742" y="238"/>
                  <a:pt x="2742" y="238"/>
                </a:cubicBezTo>
                <a:cubicBezTo>
                  <a:pt x="2752" y="726"/>
                  <a:pt x="2751" y="519"/>
                  <a:pt x="2751" y="860"/>
                </a:cubicBezTo>
                <a:cubicBezTo>
                  <a:pt x="2495" y="860"/>
                  <a:pt x="2239" y="860"/>
                  <a:pt x="1983" y="860"/>
                </a:cubicBezTo>
                <a:cubicBezTo>
                  <a:pt x="1978" y="965"/>
                  <a:pt x="1983" y="1013"/>
                  <a:pt x="1956" y="1098"/>
                </a:cubicBezTo>
                <a:cubicBezTo>
                  <a:pt x="1953" y="1284"/>
                  <a:pt x="1937" y="1507"/>
                  <a:pt x="1937" y="1701"/>
                </a:cubicBezTo>
                <a:cubicBezTo>
                  <a:pt x="1443" y="2086"/>
                  <a:pt x="678" y="1747"/>
                  <a:pt x="63" y="1747"/>
                </a:cubicBezTo>
                <a:cubicBezTo>
                  <a:pt x="64" y="1734"/>
                  <a:pt x="61" y="1719"/>
                  <a:pt x="67" y="1707"/>
                </a:cubicBezTo>
                <a:cubicBezTo>
                  <a:pt x="69" y="1703"/>
                  <a:pt x="131" y="1660"/>
                  <a:pt x="136" y="1656"/>
                </a:cubicBezTo>
                <a:cubicBezTo>
                  <a:pt x="168" y="1557"/>
                  <a:pt x="117" y="1704"/>
                  <a:pt x="164" y="1601"/>
                </a:cubicBezTo>
                <a:cubicBezTo>
                  <a:pt x="188" y="1547"/>
                  <a:pt x="177" y="1552"/>
                  <a:pt x="191" y="1500"/>
                </a:cubicBezTo>
                <a:cubicBezTo>
                  <a:pt x="196" y="1481"/>
                  <a:pt x="209" y="1445"/>
                  <a:pt x="209" y="1445"/>
                </a:cubicBezTo>
                <a:cubicBezTo>
                  <a:pt x="202" y="1332"/>
                  <a:pt x="232" y="1330"/>
                  <a:pt x="173" y="1281"/>
                </a:cubicBezTo>
                <a:cubicBezTo>
                  <a:pt x="148" y="1260"/>
                  <a:pt x="110" y="1246"/>
                  <a:pt x="81" y="1235"/>
                </a:cubicBezTo>
                <a:cubicBezTo>
                  <a:pt x="63" y="1228"/>
                  <a:pt x="26" y="1217"/>
                  <a:pt x="26" y="1217"/>
                </a:cubicBezTo>
                <a:cubicBezTo>
                  <a:pt x="8" y="1161"/>
                  <a:pt x="0" y="1095"/>
                  <a:pt x="45" y="1052"/>
                </a:cubicBezTo>
                <a:cubicBezTo>
                  <a:pt x="61" y="1019"/>
                  <a:pt x="74" y="1004"/>
                  <a:pt x="100" y="979"/>
                </a:cubicBezTo>
                <a:cubicBezTo>
                  <a:pt x="134" y="876"/>
                  <a:pt x="99" y="990"/>
                  <a:pt x="118" y="723"/>
                </a:cubicBezTo>
                <a:cubicBezTo>
                  <a:pt x="120" y="698"/>
                  <a:pt x="131" y="675"/>
                  <a:pt x="136" y="650"/>
                </a:cubicBezTo>
                <a:cubicBezTo>
                  <a:pt x="139" y="616"/>
                  <a:pt x="139" y="582"/>
                  <a:pt x="145" y="549"/>
                </a:cubicBezTo>
                <a:cubicBezTo>
                  <a:pt x="148" y="530"/>
                  <a:pt x="164" y="494"/>
                  <a:pt x="164" y="494"/>
                </a:cubicBezTo>
                <a:cubicBezTo>
                  <a:pt x="182" y="263"/>
                  <a:pt x="174" y="415"/>
                  <a:pt x="164" y="37"/>
                </a:cubicBez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Picture 2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564" y="915566"/>
            <a:ext cx="3210356" cy="353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3"/>
          <p:cNvSpPr txBox="1">
            <a:spLocks noChangeArrowheads="1"/>
          </p:cNvSpPr>
          <p:nvPr/>
        </p:nvSpPr>
        <p:spPr bwMode="auto">
          <a:xfrm>
            <a:off x="2554631" y="2931556"/>
            <a:ext cx="8033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陈军</a:t>
            </a:r>
          </a:p>
        </p:txBody>
      </p:sp>
      <p:sp>
        <p:nvSpPr>
          <p:cNvPr id="24" name="Text Box 28"/>
          <p:cNvSpPr txBox="1">
            <a:spLocks noChangeArrowheads="1"/>
          </p:cNvSpPr>
          <p:nvPr/>
        </p:nvSpPr>
        <p:spPr bwMode="auto">
          <a:xfrm>
            <a:off x="3995936" y="1131590"/>
            <a:ext cx="48500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）你能用数对表示出王强家、张东家报箱的位置吗？ </a:t>
            </a: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3995936" y="3219822"/>
            <a:ext cx="51125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）陈军家报箱的位置是（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4,2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你能在图中标出来吗？ </a:t>
            </a: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4499992" y="2139702"/>
            <a:ext cx="37168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(1,2)</a:t>
            </a: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5144644" y="2711206"/>
            <a:ext cx="24192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张东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(5,1)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88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26" grpId="0" autoUpdateAnimBg="0"/>
      <p:bldP spid="2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>
            <a:spLocks noChangeArrowheads="1"/>
          </p:cNvSpPr>
          <p:nvPr/>
        </p:nvSpPr>
        <p:spPr bwMode="auto">
          <a:xfrm>
            <a:off x="683840" y="2557611"/>
            <a:ext cx="93662" cy="936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Line 3"/>
          <p:cNvSpPr>
            <a:spLocks noChangeShapeType="1"/>
          </p:cNvSpPr>
          <p:nvPr/>
        </p:nvSpPr>
        <p:spPr bwMode="auto">
          <a:xfrm>
            <a:off x="756865" y="2622699"/>
            <a:ext cx="1403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Oval 4"/>
          <p:cNvSpPr>
            <a:spLocks noChangeArrowheads="1"/>
          </p:cNvSpPr>
          <p:nvPr/>
        </p:nvSpPr>
        <p:spPr bwMode="auto">
          <a:xfrm>
            <a:off x="2106240" y="2563961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Line 5"/>
          <p:cNvSpPr>
            <a:spLocks noChangeShapeType="1"/>
          </p:cNvSpPr>
          <p:nvPr/>
        </p:nvSpPr>
        <p:spPr bwMode="auto">
          <a:xfrm flipV="1">
            <a:off x="2198315" y="1516211"/>
            <a:ext cx="1223962" cy="1081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Oval 6"/>
          <p:cNvSpPr>
            <a:spLocks noChangeArrowheads="1"/>
          </p:cNvSpPr>
          <p:nvPr/>
        </p:nvSpPr>
        <p:spPr bwMode="auto">
          <a:xfrm>
            <a:off x="3392115" y="1444774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3493715" y="1516211"/>
            <a:ext cx="2592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Oval 8"/>
          <p:cNvSpPr>
            <a:spLocks noChangeArrowheads="1"/>
          </p:cNvSpPr>
          <p:nvPr/>
        </p:nvSpPr>
        <p:spPr bwMode="auto">
          <a:xfrm>
            <a:off x="6051177" y="1444774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Line 9"/>
          <p:cNvSpPr>
            <a:spLocks noChangeShapeType="1"/>
          </p:cNvSpPr>
          <p:nvPr/>
        </p:nvSpPr>
        <p:spPr bwMode="auto">
          <a:xfrm>
            <a:off x="6157540" y="1520974"/>
            <a:ext cx="1584325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Oval 10"/>
          <p:cNvSpPr>
            <a:spLocks noChangeArrowheads="1"/>
          </p:cNvSpPr>
          <p:nvPr/>
        </p:nvSpPr>
        <p:spPr bwMode="auto">
          <a:xfrm>
            <a:off x="7670427" y="2525861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>
            <a:spLocks noChangeArrowheads="1"/>
          </p:cNvSpPr>
          <p:nvPr/>
        </p:nvSpPr>
        <p:spPr bwMode="auto">
          <a:xfrm>
            <a:off x="883865" y="2284004"/>
            <a:ext cx="19589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向东走</a:t>
            </a:r>
            <a:r>
              <a:rPr lang="en-US" altLang="zh-CN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300m</a:t>
            </a:r>
          </a:p>
        </p:txBody>
      </p:sp>
      <p:sp>
        <p:nvSpPr>
          <p:cNvPr id="75" name="Text Box 12"/>
          <p:cNvSpPr txBox="1">
            <a:spLocks noChangeArrowheads="1"/>
          </p:cNvSpPr>
          <p:nvPr/>
        </p:nvSpPr>
        <p:spPr bwMode="auto">
          <a:xfrm rot="2056832">
            <a:off x="6187449" y="1887478"/>
            <a:ext cx="2087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南偏东</a:t>
            </a:r>
            <a:r>
              <a:rPr lang="en-US" altLang="zh-CN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50°450m</a:t>
            </a:r>
          </a:p>
        </p:txBody>
      </p:sp>
      <p:sp>
        <p:nvSpPr>
          <p:cNvPr id="76" name="Text Box 14"/>
          <p:cNvSpPr txBox="1">
            <a:spLocks noChangeArrowheads="1"/>
          </p:cNvSpPr>
          <p:nvPr/>
        </p:nvSpPr>
        <p:spPr bwMode="auto">
          <a:xfrm>
            <a:off x="4176340" y="1197564"/>
            <a:ext cx="20161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向东走</a:t>
            </a:r>
            <a:r>
              <a:rPr lang="en-US" altLang="zh-CN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600m</a:t>
            </a:r>
          </a:p>
        </p:txBody>
      </p:sp>
      <p:sp>
        <p:nvSpPr>
          <p:cNvPr id="77" name="Text Box 15"/>
          <p:cNvSpPr txBox="1">
            <a:spLocks noChangeArrowheads="1"/>
          </p:cNvSpPr>
          <p:nvPr/>
        </p:nvSpPr>
        <p:spPr bwMode="auto">
          <a:xfrm>
            <a:off x="395709" y="2655398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学校</a:t>
            </a:r>
          </a:p>
        </p:txBody>
      </p:sp>
      <p:sp>
        <p:nvSpPr>
          <p:cNvPr id="78" name="Text Box 16"/>
          <p:cNvSpPr txBox="1">
            <a:spLocks noChangeArrowheads="1"/>
          </p:cNvSpPr>
          <p:nvPr/>
        </p:nvSpPr>
        <p:spPr bwMode="auto">
          <a:xfrm>
            <a:off x="1835869" y="2663978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书店</a:t>
            </a:r>
          </a:p>
        </p:txBody>
      </p:sp>
      <p:sp>
        <p:nvSpPr>
          <p:cNvPr id="79" name="Text Box 17"/>
          <p:cNvSpPr txBox="1">
            <a:spLocks noChangeArrowheads="1"/>
          </p:cNvSpPr>
          <p:nvPr/>
        </p:nvSpPr>
        <p:spPr bwMode="auto">
          <a:xfrm>
            <a:off x="3203848" y="1153076"/>
            <a:ext cx="1223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电厂</a:t>
            </a:r>
          </a:p>
        </p:txBody>
      </p:sp>
      <p:sp>
        <p:nvSpPr>
          <p:cNvPr id="80" name="Text Box 18"/>
          <p:cNvSpPr txBox="1">
            <a:spLocks noChangeArrowheads="1"/>
          </p:cNvSpPr>
          <p:nvPr/>
        </p:nvSpPr>
        <p:spPr bwMode="auto">
          <a:xfrm>
            <a:off x="5815191" y="1135972"/>
            <a:ext cx="1223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公园</a:t>
            </a:r>
          </a:p>
        </p:txBody>
      </p:sp>
      <p:sp>
        <p:nvSpPr>
          <p:cNvPr id="81" name="Text Box 19"/>
          <p:cNvSpPr txBox="1">
            <a:spLocks noChangeArrowheads="1"/>
          </p:cNvSpPr>
          <p:nvPr/>
        </p:nvSpPr>
        <p:spPr bwMode="auto">
          <a:xfrm>
            <a:off x="7308304" y="2593236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少年宫</a:t>
            </a:r>
          </a:p>
        </p:txBody>
      </p:sp>
      <p:sp>
        <p:nvSpPr>
          <p:cNvPr id="82" name="Line 20"/>
          <p:cNvSpPr>
            <a:spLocks noChangeShapeType="1"/>
          </p:cNvSpPr>
          <p:nvPr/>
        </p:nvSpPr>
        <p:spPr bwMode="auto">
          <a:xfrm flipV="1">
            <a:off x="8173665" y="987574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Text Box 21"/>
          <p:cNvSpPr txBox="1">
            <a:spLocks noChangeArrowheads="1"/>
          </p:cNvSpPr>
          <p:nvPr/>
        </p:nvSpPr>
        <p:spPr bwMode="auto">
          <a:xfrm>
            <a:off x="8173665" y="1084411"/>
            <a:ext cx="358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84" name="Line 22"/>
          <p:cNvSpPr>
            <a:spLocks noChangeShapeType="1"/>
          </p:cNvSpPr>
          <p:nvPr/>
        </p:nvSpPr>
        <p:spPr bwMode="auto">
          <a:xfrm>
            <a:off x="2169740" y="1568599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Line 23"/>
          <p:cNvSpPr>
            <a:spLocks noChangeShapeType="1"/>
          </p:cNvSpPr>
          <p:nvPr/>
        </p:nvSpPr>
        <p:spPr bwMode="auto">
          <a:xfrm>
            <a:off x="6090865" y="1527324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439286"/>
              </p:ext>
            </p:extLst>
          </p:nvPr>
        </p:nvGraphicFramePr>
        <p:xfrm>
          <a:off x="2269752" y="1949599"/>
          <a:ext cx="4032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r:id="rId3" imgW="241405" imgH="203288" progId="Equation.3">
                  <p:embed/>
                </p:oleObj>
              </mc:Choice>
              <mc:Fallback>
                <p:oleObj r:id="rId3" imgW="241405" imgH="203288" progId="Equation.3">
                  <p:embed/>
                  <p:pic>
                    <p:nvPicPr>
                      <p:cNvPr id="86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9752" y="1949599"/>
                        <a:ext cx="403225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276966"/>
              </p:ext>
            </p:extLst>
          </p:nvPr>
        </p:nvGraphicFramePr>
        <p:xfrm>
          <a:off x="6157540" y="1738461"/>
          <a:ext cx="431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r:id="rId5" imgW="241405" imgH="203288" progId="Equation.3">
                  <p:embed/>
                </p:oleObj>
              </mc:Choice>
              <mc:Fallback>
                <p:oleObj r:id="rId5" imgW="241405" imgH="203288" progId="Equation.3">
                  <p:embed/>
                  <p:pic>
                    <p:nvPicPr>
                      <p:cNvPr id="88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7540" y="1738461"/>
                        <a:ext cx="43180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Arc 27"/>
          <p:cNvSpPr>
            <a:spLocks/>
          </p:cNvSpPr>
          <p:nvPr/>
        </p:nvSpPr>
        <p:spPr bwMode="auto">
          <a:xfrm>
            <a:off x="1977652" y="2236936"/>
            <a:ext cx="484188" cy="431800"/>
          </a:xfrm>
          <a:custGeom>
            <a:avLst/>
            <a:gdLst>
              <a:gd name="T0" fmla="*/ 202449 w 16610"/>
              <a:gd name="T1" fmla="*/ 0 h 20453"/>
              <a:gd name="T2" fmla="*/ 484188 w 16610"/>
              <a:gd name="T3" fmla="*/ 140267 h 20453"/>
              <a:gd name="T4" fmla="*/ 202449 w 16610"/>
              <a:gd name="T5" fmla="*/ 0 h 20453"/>
              <a:gd name="T6" fmla="*/ 484188 w 16610"/>
              <a:gd name="T7" fmla="*/ 140267 h 20453"/>
              <a:gd name="T8" fmla="*/ 0 w 16610"/>
              <a:gd name="T9" fmla="*/ 431800 h 204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10"/>
              <a:gd name="T16" fmla="*/ 0 h 20453"/>
              <a:gd name="T17" fmla="*/ 16610 w 16610"/>
              <a:gd name="T18" fmla="*/ 20453 h 204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10" h="20453" fill="none" extrusionOk="0">
                <a:moveTo>
                  <a:pt x="6945" y="0"/>
                </a:moveTo>
                <a:cubicBezTo>
                  <a:pt x="10718" y="1281"/>
                  <a:pt x="14063" y="3581"/>
                  <a:pt x="16610" y="6644"/>
                </a:cubicBezTo>
              </a:path>
              <a:path w="16610" h="20453" stroke="0" extrusionOk="0">
                <a:moveTo>
                  <a:pt x="6945" y="0"/>
                </a:moveTo>
                <a:cubicBezTo>
                  <a:pt x="10718" y="1281"/>
                  <a:pt x="14063" y="3581"/>
                  <a:pt x="16610" y="6644"/>
                </a:cubicBezTo>
                <a:lnTo>
                  <a:pt x="0" y="20453"/>
                </a:lnTo>
                <a:lnTo>
                  <a:pt x="6945" y="0"/>
                </a:lnTo>
                <a:close/>
              </a:path>
            </a:pathLst>
          </a:custGeom>
          <a:noFill/>
          <a:ln w="28575" cmpd="sng">
            <a:solidFill>
              <a:srgbClr val="FF0000"/>
            </a:solidFill>
            <a:bevel/>
            <a:headEnd/>
            <a:tailEnd/>
          </a:ln>
        </p:spPr>
        <p:txBody>
          <a:bodyPr wrap="none" anchor="ctr"/>
          <a:lstStyle/>
          <a:p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Text Box 32"/>
          <p:cNvSpPr txBox="1">
            <a:spLocks noChangeArrowheads="1"/>
          </p:cNvSpPr>
          <p:nvPr/>
        </p:nvSpPr>
        <p:spPr bwMode="auto">
          <a:xfrm>
            <a:off x="674830" y="3170901"/>
            <a:ext cx="792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行走路线：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张平从学校出发向东走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300m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到达书店，然后再沿着北偏东   方向走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320m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到达电厂，再向东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600m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到达公园，最后再沿着南偏东   方向走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450m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到达少年宫。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5536" y="342404"/>
            <a:ext cx="783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说一说张平从学校到少年宫的行走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路线。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3655" y="3507854"/>
            <a:ext cx="97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63822" y="3910285"/>
            <a:ext cx="1024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 rot="19092051">
            <a:off x="2180120" y="1944548"/>
            <a:ext cx="1581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  <a:r>
              <a:rPr lang="zh-CN" altLang="en-US" sz="16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r>
              <a:rPr lang="en-US" altLang="zh-CN" sz="16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50°320m</a:t>
            </a:r>
            <a:endParaRPr lang="en-US" altLang="zh-CN" sz="1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545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utoUpdateAnimBg="0"/>
      <p:bldP spid="37" grpId="0" animBg="1"/>
      <p:bldP spid="66" grpId="0" animBg="1" autoUpdateAnimBg="0"/>
      <p:bldP spid="66" grpId="1" animBg="1" autoUpdateAnimBg="0"/>
      <p:bldP spid="67" grpId="0" animBg="1"/>
      <p:bldP spid="68" grpId="0" animBg="1" autoUpdateAnimBg="0"/>
      <p:bldP spid="68" grpId="1" animBg="1" autoUpdateAnimBg="0"/>
      <p:bldP spid="69" grpId="0" animBg="1"/>
      <p:bldP spid="70" grpId="0" animBg="1" autoUpdateAnimBg="0"/>
      <p:bldP spid="70" grpId="1" animBg="1" autoUpdateAnimBg="0"/>
      <p:bldP spid="71" grpId="0" animBg="1"/>
      <p:bldP spid="72" grpId="0" animBg="1" autoUpdateAnimBg="0"/>
      <p:bldP spid="72" grpId="1" animBg="1" autoUpdateAnimBg="0"/>
      <p:bldP spid="73" grpId="0" autoUpdateAnimBg="0"/>
      <p:bldP spid="75" grpId="0" autoUpdateAnimBg="0"/>
      <p:bldP spid="76" grpId="0" autoUpdateAnimBg="0"/>
      <p:bldP spid="77" grpId="0" autoUpdateAnimBg="0"/>
      <p:bldP spid="78" grpId="0" autoUpdateAnimBg="0"/>
      <p:bldP spid="78" grpId="1" autoUpdateAnimBg="0"/>
      <p:bldP spid="79" grpId="0" autoUpdateAnimBg="0"/>
      <p:bldP spid="79" grpId="1" autoUpdateAnimBg="0"/>
      <p:bldP spid="80" grpId="0" autoUpdateAnimBg="0"/>
      <p:bldP spid="80" grpId="1" autoUpdateAnimBg="0"/>
      <p:bldP spid="81" grpId="0" autoUpdateAnimBg="0"/>
      <p:bldP spid="82" grpId="0" animBg="1"/>
      <p:bldP spid="83" grpId="0" autoUpdateAnimBg="0"/>
      <p:bldP spid="84" grpId="0" animBg="1"/>
      <p:bldP spid="85" grpId="0" animBg="1"/>
      <p:bldP spid="89" grpId="0" animBg="1"/>
      <p:bldP spid="91" grpId="0" autoUpdateAnimBg="0"/>
      <p:bldP spid="3" grpId="0"/>
      <p:bldP spid="42" grpId="0"/>
      <p:bldP spid="3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111" y="483518"/>
            <a:ext cx="43761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观察下面的平面图。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22E87E-F40A-483C-9C37-5B977768A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9582"/>
            <a:ext cx="4664177" cy="3537631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xmlns="" id="{B414F71A-A3E3-4869-8B71-2A09CC3D9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723" y="1651129"/>
            <a:ext cx="699757" cy="96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对话气泡: 圆角矩形 25">
            <a:extLst>
              <a:ext uri="{FF2B5EF4-FFF2-40B4-BE49-F238E27FC236}">
                <a16:creationId xmlns:a16="http://schemas.microsoft.com/office/drawing/2014/main" xmlns="" id="{FE91550A-1DE2-4759-8AF0-3E5F1883631A}"/>
              </a:ext>
            </a:extLst>
          </p:cNvPr>
          <p:cNvSpPr/>
          <p:nvPr/>
        </p:nvSpPr>
        <p:spPr>
          <a:xfrm>
            <a:off x="4688184" y="1249051"/>
            <a:ext cx="3253698" cy="1548000"/>
          </a:xfrm>
          <a:prstGeom prst="wedgeRoundRectCallout">
            <a:avLst>
              <a:gd name="adj1" fmla="val 55676"/>
              <a:gd name="adj2" fmla="val 4437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以镇政府为观测点，刘庄在东北方，邓村在正东方，四里庄和军屯在东南方，郝庄在西南方，王村在西北方。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xmlns="" id="{E7E217FD-0006-43B1-92E7-D06C5CBEE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291830"/>
            <a:ext cx="699756" cy="8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对话气泡: 圆角矩形 27">
            <a:extLst>
              <a:ext uri="{FF2B5EF4-FFF2-40B4-BE49-F238E27FC236}">
                <a16:creationId xmlns:a16="http://schemas.microsoft.com/office/drawing/2014/main" xmlns="" id="{F21007A8-3552-4B79-A7C9-485EC24319B8}"/>
              </a:ext>
            </a:extLst>
          </p:cNvPr>
          <p:cNvSpPr/>
          <p:nvPr/>
        </p:nvSpPr>
        <p:spPr>
          <a:xfrm>
            <a:off x="5076056" y="3363838"/>
            <a:ext cx="2523978" cy="756000"/>
          </a:xfrm>
          <a:prstGeom prst="wedgeRoundRectCallout">
            <a:avLst>
              <a:gd name="adj1" fmla="val 60606"/>
              <a:gd name="adj2" fmla="val 6045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图上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厘米表示实际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500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米。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685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188880" y="1635646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83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135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763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43204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观察下面的平面图。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22E87E-F40A-483C-9C37-5B977768A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43558"/>
            <a:ext cx="4664177" cy="3537631"/>
          </a:xfrm>
          <a:prstGeom prst="rect">
            <a:avLst/>
          </a:prstGeom>
        </p:spPr>
      </p:pic>
      <p:sp>
        <p:nvSpPr>
          <p:cNvPr id="29" name="Text Box 6">
            <a:extLst>
              <a:ext uri="{FF2B5EF4-FFF2-40B4-BE49-F238E27FC236}">
                <a16:creationId xmlns:a16="http://schemas.microsoft.com/office/drawing/2014/main" xmlns="" id="{8AC5195E-EB30-4ECC-9F61-FD466404BF0D}"/>
              </a:ext>
            </a:extLst>
          </p:cNvPr>
          <p:cNvSpPr txBox="1">
            <a:spLocks noChangeArrowheads="1"/>
          </p:cNvSpPr>
          <p:nvPr/>
        </p:nvSpPr>
        <p:spPr bwMode="auto">
          <a:xfrm rot="1755506">
            <a:off x="1180527" y="1502568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4.5cm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6">
            <a:extLst>
              <a:ext uri="{FF2B5EF4-FFF2-40B4-BE49-F238E27FC236}">
                <a16:creationId xmlns:a16="http://schemas.microsoft.com/office/drawing/2014/main" xmlns="" id="{FEED2965-EBD9-4E53-9ED5-FCC0F54EF28B}"/>
              </a:ext>
            </a:extLst>
          </p:cNvPr>
          <p:cNvSpPr txBox="1">
            <a:spLocks noChangeArrowheads="1"/>
          </p:cNvSpPr>
          <p:nvPr/>
        </p:nvSpPr>
        <p:spPr bwMode="auto">
          <a:xfrm rot="18175046">
            <a:off x="2191692" y="1317248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3.5cm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6">
            <a:extLst>
              <a:ext uri="{FF2B5EF4-FFF2-40B4-BE49-F238E27FC236}">
                <a16:creationId xmlns:a16="http://schemas.microsoft.com/office/drawing/2014/main" xmlns="" id="{140E1AF4-624C-40F8-8D42-8965D03D8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5009" y="1913272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 Box 6">
            <a:extLst>
              <a:ext uri="{FF2B5EF4-FFF2-40B4-BE49-F238E27FC236}">
                <a16:creationId xmlns:a16="http://schemas.microsoft.com/office/drawing/2014/main" xmlns="" id="{7335D530-4A06-41FB-8BDB-63A0F7040B39}"/>
              </a:ext>
            </a:extLst>
          </p:cNvPr>
          <p:cNvSpPr txBox="1">
            <a:spLocks noChangeArrowheads="1"/>
          </p:cNvSpPr>
          <p:nvPr/>
        </p:nvSpPr>
        <p:spPr bwMode="auto">
          <a:xfrm rot="1808868">
            <a:off x="2692404" y="2463370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3.5cm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 Box 6">
            <a:extLst>
              <a:ext uri="{FF2B5EF4-FFF2-40B4-BE49-F238E27FC236}">
                <a16:creationId xmlns:a16="http://schemas.microsoft.com/office/drawing/2014/main" xmlns="" id="{D6B0FB17-94EA-49A0-8856-880D1E608960}"/>
              </a:ext>
            </a:extLst>
          </p:cNvPr>
          <p:cNvSpPr txBox="1">
            <a:spLocks noChangeArrowheads="1"/>
          </p:cNvSpPr>
          <p:nvPr/>
        </p:nvSpPr>
        <p:spPr bwMode="auto">
          <a:xfrm rot="1808868">
            <a:off x="3802003" y="3136633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3.5cm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AutoShape 17">
            <a:extLst>
              <a:ext uri="{FF2B5EF4-FFF2-40B4-BE49-F238E27FC236}">
                <a16:creationId xmlns:a16="http://schemas.microsoft.com/office/drawing/2014/main" xmlns="" id="{E41587AF-DCF8-4BC0-9A8A-5BB12728F0AA}"/>
              </a:ext>
            </a:extLst>
          </p:cNvPr>
          <p:cNvSpPr>
            <a:spLocks/>
          </p:cNvSpPr>
          <p:nvPr/>
        </p:nvSpPr>
        <p:spPr bwMode="auto">
          <a:xfrm rot="7322976" flipH="1">
            <a:off x="3352478" y="3090965"/>
            <a:ext cx="193420" cy="307777"/>
          </a:xfrm>
          <a:prstGeom prst="leftBrace">
            <a:avLst>
              <a:gd name="adj1" fmla="val 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 Box 6">
            <a:extLst>
              <a:ext uri="{FF2B5EF4-FFF2-40B4-BE49-F238E27FC236}">
                <a16:creationId xmlns:a16="http://schemas.microsoft.com/office/drawing/2014/main" xmlns="" id="{154F46A9-DF06-4976-A0F8-07DA84F54D58}"/>
              </a:ext>
            </a:extLst>
          </p:cNvPr>
          <p:cNvSpPr txBox="1">
            <a:spLocks noChangeArrowheads="1"/>
          </p:cNvSpPr>
          <p:nvPr/>
        </p:nvSpPr>
        <p:spPr bwMode="auto">
          <a:xfrm rot="18905528">
            <a:off x="1461051" y="2315019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xmlns="" id="{C9900DBA-F436-4BFD-83A8-EA17A329762C}"/>
              </a:ext>
            </a:extLst>
          </p:cNvPr>
          <p:cNvSpPr txBox="1">
            <a:spLocks noChangeArrowheads="1"/>
          </p:cNvSpPr>
          <p:nvPr/>
        </p:nvSpPr>
        <p:spPr bwMode="auto">
          <a:xfrm rot="1627308">
            <a:off x="2986341" y="3352349"/>
            <a:ext cx="92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xmlns="" id="{8C1E79EA-D86E-432F-8AED-4CB71EF2D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1026612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王村：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4.5×500=2250m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xmlns="" id="{495AFFFD-578D-4633-A778-995CE8D14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1552094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刘庄：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3.5×500=1750m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xmlns="" id="{B60CB369-A177-4269-8142-2CA36979D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2132047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邓村：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5×500=2500m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xmlns="" id="{1C2CAC64-A6F4-4A76-9962-1D8F1E2E6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2647215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3.5×500=1750m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6">
            <a:extLst>
              <a:ext uri="{FF2B5EF4-FFF2-40B4-BE49-F238E27FC236}">
                <a16:creationId xmlns:a16="http://schemas.microsoft.com/office/drawing/2014/main" xmlns="" id="{FA6896D9-7E58-4999-8951-D993F1EC5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3181024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军屯：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7×500=3500m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6">
            <a:extLst>
              <a:ext uri="{FF2B5EF4-FFF2-40B4-BE49-F238E27FC236}">
                <a16:creationId xmlns:a16="http://schemas.microsoft.com/office/drawing/2014/main" xmlns="" id="{F97D8035-78B6-4128-8D11-4E6FC2EAC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3694261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郝庄：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2×500=1000m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869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utoUpdateAnimBg="0"/>
      <p:bldP spid="31" grpId="0" bldLvl="0" autoUpdateAnimBg="0"/>
      <p:bldP spid="32" grpId="0" bldLvl="0" autoUpdateAnimBg="0"/>
      <p:bldP spid="36" grpId="0" bldLvl="0" autoUpdateAnimBg="0"/>
      <p:bldP spid="37" grpId="0" bldLvl="0" autoUpdateAnimBg="0"/>
      <p:bldP spid="38" grpId="0" animBg="1"/>
      <p:bldP spid="39" grpId="0" bldLvl="0" autoUpdateAnimBg="0"/>
      <p:bldP spid="21" grpId="0" bldLvl="0" autoUpdateAnimBg="0"/>
      <p:bldP spid="22" grpId="0" bldLvl="0" autoUpdateAnimBg="0"/>
      <p:bldP spid="23" grpId="0" bldLvl="0" autoUpdateAnimBg="0"/>
      <p:bldP spid="24" grpId="0" bldLvl="0" autoUpdateAnimBg="0"/>
      <p:bldP spid="30" grpId="0" bldLvl="0" autoUpdateAnimBg="0"/>
      <p:bldP spid="34" grpId="0" bldLvl="0" autoUpdateAnimBg="0"/>
      <p:bldP spid="35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6">
            <a:extLst>
              <a:ext uri="{FF2B5EF4-FFF2-40B4-BE49-F238E27FC236}">
                <a16:creationId xmlns:a16="http://schemas.microsoft.com/office/drawing/2014/main" xmlns="" id="{FA6896D9-7E58-4999-8951-D993F1EC5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267494"/>
            <a:ext cx="3008144" cy="70788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王村在镇政府北偏西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2250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22E87E-F40A-483C-9C37-5B977768A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43558"/>
            <a:ext cx="4664177" cy="3537631"/>
          </a:xfrm>
          <a:prstGeom prst="rect">
            <a:avLst/>
          </a:prstGeom>
        </p:spPr>
      </p:pic>
      <p:sp>
        <p:nvSpPr>
          <p:cNvPr id="5" name="弧形 4">
            <a:extLst>
              <a:ext uri="{FF2B5EF4-FFF2-40B4-BE49-F238E27FC236}">
                <a16:creationId xmlns:a16="http://schemas.microsoft.com/office/drawing/2014/main" xmlns="" id="{AA2F676D-FA54-4225-ABC2-B73F411E7DC4}"/>
              </a:ext>
            </a:extLst>
          </p:cNvPr>
          <p:cNvSpPr/>
          <p:nvPr/>
        </p:nvSpPr>
        <p:spPr>
          <a:xfrm>
            <a:off x="2166578" y="2095023"/>
            <a:ext cx="360040" cy="42112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弧形 41">
            <a:extLst>
              <a:ext uri="{FF2B5EF4-FFF2-40B4-BE49-F238E27FC236}">
                <a16:creationId xmlns:a16="http://schemas.microsoft.com/office/drawing/2014/main" xmlns="" id="{84F292E0-4DFA-4FF7-94F0-BFC85547B347}"/>
              </a:ext>
            </a:extLst>
          </p:cNvPr>
          <p:cNvSpPr/>
          <p:nvPr/>
        </p:nvSpPr>
        <p:spPr>
          <a:xfrm rot="6316640">
            <a:off x="2081025" y="2266651"/>
            <a:ext cx="360040" cy="42112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弧形 42">
            <a:extLst>
              <a:ext uri="{FF2B5EF4-FFF2-40B4-BE49-F238E27FC236}">
                <a16:creationId xmlns:a16="http://schemas.microsoft.com/office/drawing/2014/main" xmlns="" id="{C866CC4F-1AC4-463A-8409-A72B5486CFCE}"/>
              </a:ext>
            </a:extLst>
          </p:cNvPr>
          <p:cNvSpPr/>
          <p:nvPr/>
        </p:nvSpPr>
        <p:spPr>
          <a:xfrm rot="16832361">
            <a:off x="1939671" y="1969694"/>
            <a:ext cx="360040" cy="42112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弧形 43">
            <a:extLst>
              <a:ext uri="{FF2B5EF4-FFF2-40B4-BE49-F238E27FC236}">
                <a16:creationId xmlns:a16="http://schemas.microsoft.com/office/drawing/2014/main" xmlns="" id="{4E8A1FF8-EB79-4263-AEA1-A405E7D7A822}"/>
              </a:ext>
            </a:extLst>
          </p:cNvPr>
          <p:cNvSpPr/>
          <p:nvPr/>
        </p:nvSpPr>
        <p:spPr>
          <a:xfrm rot="11778009">
            <a:off x="1793574" y="2225514"/>
            <a:ext cx="360040" cy="42112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 Box 6">
            <a:extLst>
              <a:ext uri="{FF2B5EF4-FFF2-40B4-BE49-F238E27FC236}">
                <a16:creationId xmlns:a16="http://schemas.microsoft.com/office/drawing/2014/main" xmlns="" id="{B60766A2-BCC3-439D-AA1D-2A354F1CD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468" y="1555831"/>
            <a:ext cx="7560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6">
            <a:extLst>
              <a:ext uri="{FF2B5EF4-FFF2-40B4-BE49-F238E27FC236}">
                <a16:creationId xmlns:a16="http://schemas.microsoft.com/office/drawing/2014/main" xmlns="" id="{4F01DE39-4B04-483F-A90A-5E2CFA30D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477" y="2659349"/>
            <a:ext cx="7560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6">
            <a:extLst>
              <a:ext uri="{FF2B5EF4-FFF2-40B4-BE49-F238E27FC236}">
                <a16:creationId xmlns:a16="http://schemas.microsoft.com/office/drawing/2014/main" xmlns="" id="{1E63A45A-1545-4571-A770-00415E544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454" y="1789548"/>
            <a:ext cx="7560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55°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 Box 6">
            <a:extLst>
              <a:ext uri="{FF2B5EF4-FFF2-40B4-BE49-F238E27FC236}">
                <a16:creationId xmlns:a16="http://schemas.microsoft.com/office/drawing/2014/main" xmlns="" id="{63EC759F-612F-4B17-97F4-7925C3E0C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566" y="2453016"/>
            <a:ext cx="7560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 Box 6">
            <a:extLst>
              <a:ext uri="{FF2B5EF4-FFF2-40B4-BE49-F238E27FC236}">
                <a16:creationId xmlns:a16="http://schemas.microsoft.com/office/drawing/2014/main" xmlns="" id="{54C3C356-4CC8-493C-8BB8-0DB3C6D63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1010019"/>
            <a:ext cx="3008144" cy="70788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刘庄在镇政府东偏北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55°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1750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sp>
        <p:nvSpPr>
          <p:cNvPr id="50" name="Text Box 6">
            <a:extLst>
              <a:ext uri="{FF2B5EF4-FFF2-40B4-BE49-F238E27FC236}">
                <a16:creationId xmlns:a16="http://schemas.microsoft.com/office/drawing/2014/main" xmlns="" id="{1DF045E4-23D3-4AD0-ABA5-1462F2F749B1}"/>
              </a:ext>
            </a:extLst>
          </p:cNvPr>
          <p:cNvSpPr txBox="1">
            <a:spLocks noChangeArrowheads="1"/>
          </p:cNvSpPr>
          <p:nvPr/>
        </p:nvSpPr>
        <p:spPr bwMode="auto">
          <a:xfrm rot="1785178">
            <a:off x="922447" y="1500784"/>
            <a:ext cx="8781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2250m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 Box 6">
            <a:extLst>
              <a:ext uri="{FF2B5EF4-FFF2-40B4-BE49-F238E27FC236}">
                <a16:creationId xmlns:a16="http://schemas.microsoft.com/office/drawing/2014/main" xmlns="" id="{2916035C-C1EE-475C-A7E5-C816B0C5C6F8}"/>
              </a:ext>
            </a:extLst>
          </p:cNvPr>
          <p:cNvSpPr txBox="1">
            <a:spLocks noChangeArrowheads="1"/>
          </p:cNvSpPr>
          <p:nvPr/>
        </p:nvSpPr>
        <p:spPr bwMode="auto">
          <a:xfrm rot="18197255">
            <a:off x="2021034" y="1351127"/>
            <a:ext cx="10225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1750m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 Box 6">
            <a:extLst>
              <a:ext uri="{FF2B5EF4-FFF2-40B4-BE49-F238E27FC236}">
                <a16:creationId xmlns:a16="http://schemas.microsoft.com/office/drawing/2014/main" xmlns="" id="{4FD83701-B368-4A15-9C1F-B0E0706C6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204" y="2092419"/>
            <a:ext cx="9705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2500m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 Box 6">
            <a:extLst>
              <a:ext uri="{FF2B5EF4-FFF2-40B4-BE49-F238E27FC236}">
                <a16:creationId xmlns:a16="http://schemas.microsoft.com/office/drawing/2014/main" xmlns="" id="{D2F8C424-51E5-469A-9560-9989187A8E37}"/>
              </a:ext>
            </a:extLst>
          </p:cNvPr>
          <p:cNvSpPr txBox="1">
            <a:spLocks noChangeArrowheads="1"/>
          </p:cNvSpPr>
          <p:nvPr/>
        </p:nvSpPr>
        <p:spPr bwMode="auto">
          <a:xfrm rot="1687393">
            <a:off x="2495316" y="2473064"/>
            <a:ext cx="9705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1750m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Text Box 6">
            <a:extLst>
              <a:ext uri="{FF2B5EF4-FFF2-40B4-BE49-F238E27FC236}">
                <a16:creationId xmlns:a16="http://schemas.microsoft.com/office/drawing/2014/main" xmlns="" id="{74D5E832-CFDF-488E-9477-259A6AF9F859}"/>
              </a:ext>
            </a:extLst>
          </p:cNvPr>
          <p:cNvSpPr txBox="1">
            <a:spLocks noChangeArrowheads="1"/>
          </p:cNvSpPr>
          <p:nvPr/>
        </p:nvSpPr>
        <p:spPr bwMode="auto">
          <a:xfrm rot="1834221">
            <a:off x="3424959" y="3427364"/>
            <a:ext cx="1140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3500m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 Box 6">
            <a:extLst>
              <a:ext uri="{FF2B5EF4-FFF2-40B4-BE49-F238E27FC236}">
                <a16:creationId xmlns:a16="http://schemas.microsoft.com/office/drawing/2014/main" xmlns="" id="{44EBA71B-46E3-43EF-87D4-2D4C41599785}"/>
              </a:ext>
            </a:extLst>
          </p:cNvPr>
          <p:cNvSpPr txBox="1">
            <a:spLocks noChangeArrowheads="1"/>
          </p:cNvSpPr>
          <p:nvPr/>
        </p:nvSpPr>
        <p:spPr bwMode="auto">
          <a:xfrm rot="18768390">
            <a:off x="1451490" y="2462919"/>
            <a:ext cx="9981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1000m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 Box 6">
            <a:extLst>
              <a:ext uri="{FF2B5EF4-FFF2-40B4-BE49-F238E27FC236}">
                <a16:creationId xmlns:a16="http://schemas.microsoft.com/office/drawing/2014/main" xmlns="" id="{8E6CEA00-3BCD-4210-A1D1-22F4E22B1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1752544"/>
            <a:ext cx="3008144" cy="707886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邓村在镇政府正东方向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2500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sp>
        <p:nvSpPr>
          <p:cNvPr id="57" name="Text Box 6">
            <a:extLst>
              <a:ext uri="{FF2B5EF4-FFF2-40B4-BE49-F238E27FC236}">
                <a16:creationId xmlns:a16="http://schemas.microsoft.com/office/drawing/2014/main" xmlns="" id="{EE8030DC-94B7-4609-8988-4FE6D4C99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2495069"/>
            <a:ext cx="3008144" cy="707886"/>
          </a:xfrm>
          <a:prstGeom prst="rect">
            <a:avLst/>
          </a:prstGeom>
          <a:solidFill>
            <a:srgbClr val="7030A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四里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庄在镇政府南偏东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1750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sp>
        <p:nvSpPr>
          <p:cNvPr id="58" name="Text Box 6">
            <a:extLst>
              <a:ext uri="{FF2B5EF4-FFF2-40B4-BE49-F238E27FC236}">
                <a16:creationId xmlns:a16="http://schemas.microsoft.com/office/drawing/2014/main" xmlns="" id="{95AC1544-8100-4123-91F5-8C4703A85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3237594"/>
            <a:ext cx="3008144" cy="70788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军屯在镇政府南偏东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3500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sp>
        <p:nvSpPr>
          <p:cNvPr id="59" name="Text Box 6">
            <a:extLst>
              <a:ext uri="{FF2B5EF4-FFF2-40B4-BE49-F238E27FC236}">
                <a16:creationId xmlns:a16="http://schemas.microsoft.com/office/drawing/2014/main" xmlns="" id="{87F57741-F25C-4A02-861F-B5D8F4454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3980117"/>
            <a:ext cx="3008144" cy="70788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郝庄在镇政府西偏南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7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43204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观察下面的平面图。</a:t>
            </a:r>
          </a:p>
        </p:txBody>
      </p:sp>
    </p:spTree>
    <p:extLst>
      <p:ext uri="{BB962C8B-B14F-4D97-AF65-F5344CB8AC3E}">
        <p14:creationId xmlns:p14="http://schemas.microsoft.com/office/powerpoint/2010/main" val="322102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 autoUpdateAnimBg="0"/>
      <p:bldP spid="5" grpId="0" animBg="1"/>
      <p:bldP spid="42" grpId="0" animBg="1"/>
      <p:bldP spid="43" grpId="0" animBg="1"/>
      <p:bldP spid="44" grpId="0" animBg="1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nimBg="1" autoUpdateAnimBg="0"/>
      <p:bldP spid="56" grpId="0" bldLvl="0" animBg="1" autoUpdateAnimBg="0"/>
      <p:bldP spid="57" grpId="0" bldLvl="0" animBg="1" autoUpdateAnimBg="0"/>
      <p:bldP spid="58" grpId="0" bldLvl="0" animBg="1" autoUpdateAnimBg="0"/>
      <p:bldP spid="59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22E87E-F40A-483C-9C37-5B977768A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06327"/>
            <a:ext cx="4664177" cy="3537631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xmlns="" id="{B414F71A-A3E3-4869-8B71-2A09CC3D9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859782"/>
            <a:ext cx="823648" cy="113341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6" name="对话气泡: 圆角矩形 25">
            <a:extLst>
              <a:ext uri="{FF2B5EF4-FFF2-40B4-BE49-F238E27FC236}">
                <a16:creationId xmlns:a16="http://schemas.microsoft.com/office/drawing/2014/main" xmlns="" id="{FE91550A-1DE2-4759-8AF0-3E5F1883631A}"/>
              </a:ext>
            </a:extLst>
          </p:cNvPr>
          <p:cNvSpPr/>
          <p:nvPr/>
        </p:nvSpPr>
        <p:spPr>
          <a:xfrm>
            <a:off x="4932040" y="1419240"/>
            <a:ext cx="2928782" cy="1476000"/>
          </a:xfrm>
          <a:prstGeom prst="wedgeRoundRectCallout">
            <a:avLst>
              <a:gd name="adj1" fmla="val 33375"/>
              <a:gd name="adj2" fmla="val 6727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汽车站在镇政府北偏西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米处，把汽车站的位置标在图上。</a:t>
            </a:r>
          </a:p>
        </p:txBody>
      </p:sp>
      <p:sp>
        <p:nvSpPr>
          <p:cNvPr id="15" name="弧形 14">
            <a:extLst>
              <a:ext uri="{FF2B5EF4-FFF2-40B4-BE49-F238E27FC236}">
                <a16:creationId xmlns:a16="http://schemas.microsoft.com/office/drawing/2014/main" xmlns="" id="{0E3BEC24-5355-448A-8ECB-FF0F2E0A6FBD}"/>
              </a:ext>
            </a:extLst>
          </p:cNvPr>
          <p:cNvSpPr/>
          <p:nvPr/>
        </p:nvSpPr>
        <p:spPr>
          <a:xfrm rot="16832361">
            <a:off x="2011680" y="2032463"/>
            <a:ext cx="360040" cy="42112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9B26D133-60E8-4DC6-9615-74B22FDEE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477" y="1618600"/>
            <a:ext cx="7560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E7E32385-B216-4665-B5FB-F251F64A786B}"/>
              </a:ext>
            </a:extLst>
          </p:cNvPr>
          <p:cNvSpPr/>
          <p:nvPr/>
        </p:nvSpPr>
        <p:spPr>
          <a:xfrm>
            <a:off x="1694538" y="2056757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xmlns="" id="{0BCAD0A3-C4AC-46DC-BB91-C6ED6DCC220E}"/>
              </a:ext>
            </a:extLst>
          </p:cNvPr>
          <p:cNvSpPr txBox="1">
            <a:spLocks noChangeArrowheads="1"/>
          </p:cNvSpPr>
          <p:nvPr/>
        </p:nvSpPr>
        <p:spPr bwMode="auto">
          <a:xfrm rot="1961794">
            <a:off x="1365742" y="2329789"/>
            <a:ext cx="8673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1.6cm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xmlns="" id="{25E3DFEA-70B1-40D7-A6C0-588DA50DA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597" y="1872419"/>
            <a:ext cx="9604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汽车站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18937BDC-881B-429D-8736-7A20B5EA9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0791"/>
            <a:ext cx="43204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观察下面的平面图。</a:t>
            </a:r>
          </a:p>
        </p:txBody>
      </p:sp>
    </p:spTree>
    <p:extLst>
      <p:ext uri="{BB962C8B-B14F-4D97-AF65-F5344CB8AC3E}">
        <p14:creationId xmlns:p14="http://schemas.microsoft.com/office/powerpoint/2010/main" val="213307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5" grpId="0" animBg="1"/>
      <p:bldP spid="17" grpId="0" bldLvl="0" autoUpdateAnimBg="0"/>
      <p:bldP spid="18" grpId="0" animBg="1"/>
      <p:bldP spid="19" grpId="0" bldLvl="0" autoUpdateAnimBg="0"/>
      <p:bldP spid="20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>
            <p:custDataLst>
              <p:tags r:id="rId1"/>
            </p:custDataLst>
          </p:nvPr>
        </p:nvSpPr>
        <p:spPr bwMode="auto">
          <a:xfrm>
            <a:off x="957269" y="-184774"/>
            <a:ext cx="554037" cy="46166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 noProof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华康海报体W12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895019" y="486420"/>
            <a:ext cx="77814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平面图中确定方位，通常是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上北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下南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左西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右东</a:t>
            </a:r>
            <a:r>
              <a:rPr lang="zh-CN" altLang="en-US" sz="32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cxnSp>
        <p:nvCxnSpPr>
          <p:cNvPr id="42" name="直接连接符 28"/>
          <p:cNvCxnSpPr>
            <a:cxnSpLocks noChangeShapeType="1"/>
          </p:cNvCxnSpPr>
          <p:nvPr/>
        </p:nvCxnSpPr>
        <p:spPr bwMode="auto">
          <a:xfrm>
            <a:off x="2951899" y="3106563"/>
            <a:ext cx="360045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直接连接符 29"/>
          <p:cNvCxnSpPr>
            <a:cxnSpLocks noChangeShapeType="1"/>
          </p:cNvCxnSpPr>
          <p:nvPr/>
        </p:nvCxnSpPr>
        <p:spPr bwMode="auto">
          <a:xfrm rot="5400000" flipH="1" flipV="1">
            <a:off x="3166211" y="3035126"/>
            <a:ext cx="3000375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44" name="Group 4"/>
          <p:cNvGrpSpPr>
            <a:grpSpLocks/>
          </p:cNvGrpSpPr>
          <p:nvPr/>
        </p:nvGrpSpPr>
        <p:grpSpPr bwMode="auto">
          <a:xfrm>
            <a:off x="2469560" y="2730331"/>
            <a:ext cx="4694728" cy="694525"/>
            <a:chOff x="232038" y="-90482"/>
            <a:chExt cx="4694760" cy="694524"/>
          </a:xfrm>
        </p:grpSpPr>
        <p:sp>
          <p:nvSpPr>
            <p:cNvPr id="45" name="Rectangle 4"/>
            <p:cNvSpPr>
              <a:spLocks noChangeArrowheads="1"/>
            </p:cNvSpPr>
            <p:nvPr/>
          </p:nvSpPr>
          <p:spPr bwMode="auto">
            <a:xfrm>
              <a:off x="4283855" y="-90482"/>
              <a:ext cx="642943" cy="636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</a:p>
          </p:txBody>
        </p:sp>
        <p:sp>
          <p:nvSpPr>
            <p:cNvPr id="46" name="Rectangle 4"/>
            <p:cNvSpPr>
              <a:spLocks noChangeArrowheads="1"/>
            </p:cNvSpPr>
            <p:nvPr/>
          </p:nvSpPr>
          <p:spPr bwMode="auto">
            <a:xfrm>
              <a:off x="232038" y="-32544"/>
              <a:ext cx="642941" cy="636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</a:p>
          </p:txBody>
        </p:sp>
      </p:grpSp>
      <p:grpSp>
        <p:nvGrpSpPr>
          <p:cNvPr id="47" name="Group 7"/>
          <p:cNvGrpSpPr>
            <a:grpSpLocks/>
          </p:cNvGrpSpPr>
          <p:nvPr/>
        </p:nvGrpSpPr>
        <p:grpSpPr bwMode="auto">
          <a:xfrm>
            <a:off x="4396415" y="1050151"/>
            <a:ext cx="677177" cy="3912446"/>
            <a:chOff x="15766" y="86713"/>
            <a:chExt cx="677182" cy="3912468"/>
          </a:xfrm>
        </p:grpSpPr>
        <p:sp>
          <p:nvSpPr>
            <p:cNvPr id="48" name="Rectangle 4"/>
            <p:cNvSpPr>
              <a:spLocks noChangeArrowheads="1"/>
            </p:cNvSpPr>
            <p:nvPr/>
          </p:nvSpPr>
          <p:spPr bwMode="auto">
            <a:xfrm>
              <a:off x="15766" y="86713"/>
              <a:ext cx="642942" cy="636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</a:p>
          </p:txBody>
        </p:sp>
        <p:sp>
          <p:nvSpPr>
            <p:cNvPr id="49" name="Rectangle 4"/>
            <p:cNvSpPr>
              <a:spLocks noChangeArrowheads="1"/>
            </p:cNvSpPr>
            <p:nvPr/>
          </p:nvSpPr>
          <p:spPr bwMode="auto">
            <a:xfrm>
              <a:off x="50006" y="3362589"/>
              <a:ext cx="642942" cy="636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</a:p>
          </p:txBody>
        </p:sp>
      </p:grpSp>
      <p:grpSp>
        <p:nvGrpSpPr>
          <p:cNvPr id="50" name="Group 14"/>
          <p:cNvGrpSpPr>
            <a:grpSpLocks/>
          </p:cNvGrpSpPr>
          <p:nvPr/>
        </p:nvGrpSpPr>
        <p:grpSpPr bwMode="auto">
          <a:xfrm>
            <a:off x="2483226" y="1683136"/>
            <a:ext cx="4384499" cy="2930571"/>
            <a:chOff x="0" y="315271"/>
            <a:chExt cx="4384093" cy="2930020"/>
          </a:xfrm>
        </p:grpSpPr>
        <p:sp>
          <p:nvSpPr>
            <p:cNvPr id="51" name="矩形 16"/>
            <p:cNvSpPr>
              <a:spLocks noChangeArrowheads="1"/>
            </p:cNvSpPr>
            <p:nvPr/>
          </p:nvSpPr>
          <p:spPr bwMode="auto">
            <a:xfrm>
              <a:off x="3580742" y="2783713"/>
              <a:ext cx="803351" cy="461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  <p:sp>
          <p:nvSpPr>
            <p:cNvPr id="52" name="矩形 17"/>
            <p:cNvSpPr>
              <a:spLocks noChangeArrowheads="1"/>
            </p:cNvSpPr>
            <p:nvPr/>
          </p:nvSpPr>
          <p:spPr bwMode="auto">
            <a:xfrm>
              <a:off x="0" y="315271"/>
              <a:ext cx="803351" cy="461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西北</a:t>
              </a:r>
              <a:endPara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3" name="Group 17"/>
          <p:cNvGrpSpPr>
            <a:grpSpLocks/>
          </p:cNvGrpSpPr>
          <p:nvPr/>
        </p:nvGrpSpPr>
        <p:grpSpPr bwMode="auto">
          <a:xfrm>
            <a:off x="2442216" y="1596850"/>
            <a:ext cx="4463701" cy="3061574"/>
            <a:chOff x="157053" y="0"/>
            <a:chExt cx="4463295" cy="3060958"/>
          </a:xfrm>
        </p:grpSpPr>
        <p:sp>
          <p:nvSpPr>
            <p:cNvPr id="54" name="矩形 52"/>
            <p:cNvSpPr>
              <a:spLocks noChangeArrowheads="1"/>
            </p:cNvSpPr>
            <p:nvPr/>
          </p:nvSpPr>
          <p:spPr bwMode="auto">
            <a:xfrm>
              <a:off x="3714413" y="0"/>
              <a:ext cx="905935" cy="523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东北</a:t>
              </a:r>
              <a:endPara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矩形 18"/>
            <p:cNvSpPr>
              <a:spLocks noChangeArrowheads="1"/>
            </p:cNvSpPr>
            <p:nvPr/>
          </p:nvSpPr>
          <p:spPr bwMode="auto">
            <a:xfrm>
              <a:off x="157053" y="2537843"/>
              <a:ext cx="905935" cy="523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</p:grpSp>
      <p:cxnSp>
        <p:nvCxnSpPr>
          <p:cNvPr id="56" name="直接连接符 51"/>
          <p:cNvCxnSpPr>
            <a:cxnSpLocks noChangeShapeType="1"/>
          </p:cNvCxnSpPr>
          <p:nvPr/>
        </p:nvCxnSpPr>
        <p:spPr bwMode="auto">
          <a:xfrm flipV="1">
            <a:off x="3166218" y="1963557"/>
            <a:ext cx="2928958" cy="2286016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7" name="直接连接符 12"/>
          <p:cNvCxnSpPr>
            <a:cxnSpLocks noChangeShapeType="1"/>
          </p:cNvCxnSpPr>
          <p:nvPr/>
        </p:nvCxnSpPr>
        <p:spPr bwMode="auto">
          <a:xfrm rot="10800000">
            <a:off x="3309094" y="1963557"/>
            <a:ext cx="2786082" cy="228601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</p:cxn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83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2971569" y="1347614"/>
            <a:ext cx="2376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观测点。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2924624" y="2758157"/>
            <a:ext cx="24479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出距离。</a:t>
            </a: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2942992" y="2038077"/>
            <a:ext cx="2663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确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定方向。</a:t>
            </a: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2965444" y="3435846"/>
            <a:ext cx="4414868" cy="79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观测点、角度和距离，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述物体的准确位置。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18948" y="353874"/>
            <a:ext cx="8257508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根据方向和距离，确定物体位置的一般步骤。</a:t>
            </a:r>
          </a:p>
        </p:txBody>
      </p:sp>
      <p:sp>
        <p:nvSpPr>
          <p:cNvPr id="97" name="任意多边形 96"/>
          <p:cNvSpPr/>
          <p:nvPr>
            <p:custDataLst>
              <p:tags r:id="rId1"/>
            </p:custDataLst>
          </p:nvPr>
        </p:nvSpPr>
        <p:spPr>
          <a:xfrm>
            <a:off x="2479841" y="1352733"/>
            <a:ext cx="420291" cy="486966"/>
          </a:xfrm>
          <a:custGeom>
            <a:avLst/>
            <a:gdLst>
              <a:gd name="connsiteX0" fmla="*/ 282768 w 561608"/>
              <a:gd name="connsiteY0" fmla="*/ 0 h 649318"/>
              <a:gd name="connsiteX1" fmla="*/ 561608 w 561608"/>
              <a:gd name="connsiteY1" fmla="*/ 159711 h 649318"/>
              <a:gd name="connsiteX2" fmla="*/ 561608 w 561608"/>
              <a:gd name="connsiteY2" fmla="*/ 485680 h 649318"/>
              <a:gd name="connsiteX3" fmla="*/ 282768 w 561608"/>
              <a:gd name="connsiteY3" fmla="*/ 649318 h 649318"/>
              <a:gd name="connsiteX4" fmla="*/ 0 w 561608"/>
              <a:gd name="connsiteY4" fmla="*/ 485680 h 649318"/>
              <a:gd name="connsiteX5" fmla="*/ 0 w 561608"/>
              <a:gd name="connsiteY5" fmla="*/ 159711 h 64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608" h="649318">
                <a:moveTo>
                  <a:pt x="282768" y="0"/>
                </a:moveTo>
                <a:lnTo>
                  <a:pt x="561608" y="159711"/>
                </a:lnTo>
                <a:lnTo>
                  <a:pt x="561608" y="485680"/>
                </a:lnTo>
                <a:lnTo>
                  <a:pt x="282768" y="649318"/>
                </a:lnTo>
                <a:lnTo>
                  <a:pt x="0" y="485680"/>
                </a:lnTo>
                <a:lnTo>
                  <a:pt x="0" y="159711"/>
                </a:lnTo>
                <a:close/>
              </a:path>
            </a:pathLst>
          </a:custGeom>
          <a:solidFill>
            <a:srgbClr val="D0294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任意多边形 97"/>
          <p:cNvSpPr/>
          <p:nvPr>
            <p:custDataLst>
              <p:tags r:id="rId2"/>
            </p:custDataLst>
          </p:nvPr>
        </p:nvSpPr>
        <p:spPr>
          <a:xfrm>
            <a:off x="2479841" y="2076168"/>
            <a:ext cx="420291" cy="486966"/>
          </a:xfrm>
          <a:custGeom>
            <a:avLst/>
            <a:gdLst>
              <a:gd name="connsiteX0" fmla="*/ 282768 w 561608"/>
              <a:gd name="connsiteY0" fmla="*/ 0 h 649318"/>
              <a:gd name="connsiteX1" fmla="*/ 561608 w 561608"/>
              <a:gd name="connsiteY1" fmla="*/ 159711 h 649318"/>
              <a:gd name="connsiteX2" fmla="*/ 561608 w 561608"/>
              <a:gd name="connsiteY2" fmla="*/ 485680 h 649318"/>
              <a:gd name="connsiteX3" fmla="*/ 282768 w 561608"/>
              <a:gd name="connsiteY3" fmla="*/ 649318 h 649318"/>
              <a:gd name="connsiteX4" fmla="*/ 0 w 561608"/>
              <a:gd name="connsiteY4" fmla="*/ 485680 h 649318"/>
              <a:gd name="connsiteX5" fmla="*/ 0 w 561608"/>
              <a:gd name="connsiteY5" fmla="*/ 159711 h 64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608" h="649318">
                <a:moveTo>
                  <a:pt x="282768" y="0"/>
                </a:moveTo>
                <a:lnTo>
                  <a:pt x="561608" y="159711"/>
                </a:lnTo>
                <a:lnTo>
                  <a:pt x="561608" y="485680"/>
                </a:lnTo>
                <a:lnTo>
                  <a:pt x="282768" y="649318"/>
                </a:lnTo>
                <a:lnTo>
                  <a:pt x="0" y="485680"/>
                </a:lnTo>
                <a:lnTo>
                  <a:pt x="0" y="159711"/>
                </a:lnTo>
                <a:close/>
              </a:path>
            </a:pathLst>
          </a:custGeom>
          <a:solidFill>
            <a:srgbClr val="D0294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任意多边形 98"/>
          <p:cNvSpPr/>
          <p:nvPr>
            <p:custDataLst>
              <p:tags r:id="rId3"/>
            </p:custDataLst>
          </p:nvPr>
        </p:nvSpPr>
        <p:spPr>
          <a:xfrm>
            <a:off x="2479841" y="2805616"/>
            <a:ext cx="420291" cy="486966"/>
          </a:xfrm>
          <a:custGeom>
            <a:avLst/>
            <a:gdLst>
              <a:gd name="connsiteX0" fmla="*/ 282768 w 561608"/>
              <a:gd name="connsiteY0" fmla="*/ 0 h 649318"/>
              <a:gd name="connsiteX1" fmla="*/ 561608 w 561608"/>
              <a:gd name="connsiteY1" fmla="*/ 159711 h 649318"/>
              <a:gd name="connsiteX2" fmla="*/ 561608 w 561608"/>
              <a:gd name="connsiteY2" fmla="*/ 485680 h 649318"/>
              <a:gd name="connsiteX3" fmla="*/ 282768 w 561608"/>
              <a:gd name="connsiteY3" fmla="*/ 649318 h 649318"/>
              <a:gd name="connsiteX4" fmla="*/ 0 w 561608"/>
              <a:gd name="connsiteY4" fmla="*/ 485680 h 649318"/>
              <a:gd name="connsiteX5" fmla="*/ 0 w 561608"/>
              <a:gd name="connsiteY5" fmla="*/ 159711 h 64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608" h="649318">
                <a:moveTo>
                  <a:pt x="282768" y="0"/>
                </a:moveTo>
                <a:lnTo>
                  <a:pt x="561608" y="159711"/>
                </a:lnTo>
                <a:lnTo>
                  <a:pt x="561608" y="485680"/>
                </a:lnTo>
                <a:lnTo>
                  <a:pt x="282768" y="649318"/>
                </a:lnTo>
                <a:lnTo>
                  <a:pt x="0" y="485680"/>
                </a:lnTo>
                <a:lnTo>
                  <a:pt x="0" y="159711"/>
                </a:lnTo>
                <a:close/>
              </a:path>
            </a:pathLst>
          </a:custGeom>
          <a:solidFill>
            <a:srgbClr val="D0294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任意多边形 99"/>
          <p:cNvSpPr/>
          <p:nvPr>
            <p:custDataLst>
              <p:tags r:id="rId4"/>
            </p:custDataLst>
          </p:nvPr>
        </p:nvSpPr>
        <p:spPr>
          <a:xfrm>
            <a:off x="2479841" y="3631964"/>
            <a:ext cx="420291" cy="486966"/>
          </a:xfrm>
          <a:custGeom>
            <a:avLst/>
            <a:gdLst>
              <a:gd name="connsiteX0" fmla="*/ 282768 w 561608"/>
              <a:gd name="connsiteY0" fmla="*/ 0 h 649318"/>
              <a:gd name="connsiteX1" fmla="*/ 561608 w 561608"/>
              <a:gd name="connsiteY1" fmla="*/ 159711 h 649318"/>
              <a:gd name="connsiteX2" fmla="*/ 561608 w 561608"/>
              <a:gd name="connsiteY2" fmla="*/ 485680 h 649318"/>
              <a:gd name="connsiteX3" fmla="*/ 282768 w 561608"/>
              <a:gd name="connsiteY3" fmla="*/ 649318 h 649318"/>
              <a:gd name="connsiteX4" fmla="*/ 0 w 561608"/>
              <a:gd name="connsiteY4" fmla="*/ 485680 h 649318"/>
              <a:gd name="connsiteX5" fmla="*/ 0 w 561608"/>
              <a:gd name="connsiteY5" fmla="*/ 159711 h 64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608" h="649318">
                <a:moveTo>
                  <a:pt x="282768" y="0"/>
                </a:moveTo>
                <a:lnTo>
                  <a:pt x="561608" y="159711"/>
                </a:lnTo>
                <a:lnTo>
                  <a:pt x="561608" y="485680"/>
                </a:lnTo>
                <a:lnTo>
                  <a:pt x="282768" y="649318"/>
                </a:lnTo>
                <a:lnTo>
                  <a:pt x="0" y="485680"/>
                </a:lnTo>
                <a:lnTo>
                  <a:pt x="0" y="159711"/>
                </a:lnTo>
                <a:close/>
              </a:path>
            </a:pathLst>
          </a:custGeom>
          <a:solidFill>
            <a:srgbClr val="D0294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400" b="1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548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utoUpdateAnimBg="0"/>
      <p:bldP spid="41" grpId="0" autoUpdateAnimBg="0"/>
      <p:bldP spid="42" grpId="0" autoUpdateAnimBg="0"/>
      <p:bldP spid="43" grpId="0" autoUpdateAnimBg="0"/>
      <p:bldP spid="97" grpId="0" animBg="1"/>
      <p:bldP spid="98" grpId="0" animBg="1"/>
      <p:bldP spid="99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23528" y="353874"/>
            <a:ext cx="640871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根据方向和距离确定物体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位置。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1837059" y="1168752"/>
            <a:ext cx="659944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在描述物体位置时，一般以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为主要方向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北偏东（西）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南偏东（西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多少度来描述。</a:t>
            </a: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883780" y="2913787"/>
            <a:ext cx="62646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只有将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方向和距离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结合起来才能准确地确定物体的位置。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971600" y="1545636"/>
            <a:ext cx="1272219" cy="667330"/>
            <a:chOff x="1693938" y="1917481"/>
            <a:chExt cx="648310" cy="340519"/>
          </a:xfrm>
        </p:grpSpPr>
        <p:sp>
          <p:nvSpPr>
            <p:cNvPr id="11" name="菱形 10"/>
            <p:cNvSpPr/>
            <p:nvPr>
              <p:custDataLst>
                <p:tags r:id="rId3"/>
              </p:custDataLst>
            </p:nvPr>
          </p:nvSpPr>
          <p:spPr>
            <a:xfrm>
              <a:off x="1693938" y="1952624"/>
              <a:ext cx="280988" cy="280988"/>
            </a:xfrm>
            <a:prstGeom prst="diamond">
              <a:avLst/>
            </a:prstGeom>
            <a:solidFill>
              <a:srgbClr val="FACA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59B7F"/>
                </a:solidFill>
              </a:endParaRPr>
            </a:p>
          </p:txBody>
        </p:sp>
        <p:sp>
          <p:nvSpPr>
            <p:cNvPr id="12" name="文本框 84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951723" y="1917481"/>
              <a:ext cx="390525" cy="340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latin typeface="楷体" pitchFamily="49" charset="-122"/>
                  <a:ea typeface="楷体" pitchFamily="49" charset="-122"/>
                </a:rPr>
                <a:t>1</a:t>
              </a:r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71600" y="3088059"/>
            <a:ext cx="1344228" cy="667330"/>
            <a:chOff x="1693938" y="1928603"/>
            <a:chExt cx="685005" cy="340519"/>
          </a:xfrm>
        </p:grpSpPr>
        <p:sp>
          <p:nvSpPr>
            <p:cNvPr id="14" name="菱形 13"/>
            <p:cNvSpPr/>
            <p:nvPr>
              <p:custDataLst>
                <p:tags r:id="rId1"/>
              </p:custDataLst>
            </p:nvPr>
          </p:nvSpPr>
          <p:spPr>
            <a:xfrm>
              <a:off x="1693938" y="1952624"/>
              <a:ext cx="280988" cy="280988"/>
            </a:xfrm>
            <a:prstGeom prst="diamond">
              <a:avLst/>
            </a:prstGeom>
            <a:solidFill>
              <a:srgbClr val="FACA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59B7F"/>
                </a:solidFill>
              </a:endParaRPr>
            </a:p>
          </p:txBody>
        </p:sp>
        <p:sp>
          <p:nvSpPr>
            <p:cNvPr id="15" name="文本框 84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988418" y="1928603"/>
              <a:ext cx="390525" cy="340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latin typeface="楷体" pitchFamily="49" charset="-122"/>
                  <a:ea typeface="楷体" pitchFamily="49" charset="-122"/>
                </a:rPr>
                <a:t>2</a:t>
              </a:r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247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0750C69-CF25-4924-AE49-B34DA68AB9F4}"/>
              </a:ext>
            </a:extLst>
          </p:cNvPr>
          <p:cNvSpPr/>
          <p:nvPr/>
        </p:nvSpPr>
        <p:spPr>
          <a:xfrm>
            <a:off x="389333" y="267494"/>
            <a:ext cx="843113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小明看小兰是在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米的方向上，小兰看小明就是在（　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）米方向上。</a:t>
            </a:r>
          </a:p>
          <a:p>
            <a:pPr eaLnBrk="1" hangingPunct="1">
              <a:buFontTx/>
              <a:buNone/>
            </a:pP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xmlns="" id="{A647BFE7-69CE-4136-A607-F54B28949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272" y="762839"/>
            <a:ext cx="15951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6FC615B-174B-4E6D-983F-45B3A3C5DFD8}"/>
              </a:ext>
            </a:extLst>
          </p:cNvPr>
          <p:cNvGrpSpPr/>
          <p:nvPr/>
        </p:nvGrpSpPr>
        <p:grpSpPr>
          <a:xfrm>
            <a:off x="2389512" y="1714321"/>
            <a:ext cx="3337811" cy="2629934"/>
            <a:chOff x="2389512" y="1714321"/>
            <a:chExt cx="3337811" cy="2629934"/>
          </a:xfrm>
        </p:grpSpPr>
        <p:grpSp>
          <p:nvGrpSpPr>
            <p:cNvPr id="11" name="Group 3">
              <a:extLst>
                <a:ext uri="{FF2B5EF4-FFF2-40B4-BE49-F238E27FC236}">
                  <a16:creationId xmlns:a16="http://schemas.microsoft.com/office/drawing/2014/main" xmlns="" id="{EEA9934F-F6AD-47FD-BA9A-B9CD743D0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9512" y="1714321"/>
              <a:ext cx="3337811" cy="2629934"/>
              <a:chOff x="1292" y="1317"/>
              <a:chExt cx="2948" cy="2476"/>
            </a:xfrm>
          </p:grpSpPr>
          <p:grpSp>
            <p:nvGrpSpPr>
              <p:cNvPr id="12" name="Group 4">
                <a:extLst>
                  <a:ext uri="{FF2B5EF4-FFF2-40B4-BE49-F238E27FC236}">
                    <a16:creationId xmlns:a16="http://schemas.microsoft.com/office/drawing/2014/main" xmlns="" id="{211D244B-DFF8-4689-83DC-3AD5803315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6" y="2728"/>
                <a:ext cx="1434" cy="1065"/>
                <a:chOff x="1655" y="2750"/>
                <a:chExt cx="817" cy="725"/>
              </a:xfrm>
            </p:grpSpPr>
            <p:sp>
              <p:nvSpPr>
                <p:cNvPr id="25" name="Line 5">
                  <a:extLst>
                    <a:ext uri="{FF2B5EF4-FFF2-40B4-BE49-F238E27FC236}">
                      <a16:creationId xmlns:a16="http://schemas.microsoft.com/office/drawing/2014/main" xmlns="" id="{420CBA05-7C17-43A9-AFDA-A06E050697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55" y="3113"/>
                  <a:ext cx="817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6" name="Line 6">
                  <a:extLst>
                    <a:ext uri="{FF2B5EF4-FFF2-40B4-BE49-F238E27FC236}">
                      <a16:creationId xmlns:a16="http://schemas.microsoft.com/office/drawing/2014/main" xmlns="" id="{94192779-8294-46A3-B8DF-337FAF3FAC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4" y="2750"/>
                  <a:ext cx="0" cy="72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" name="Line 7">
                <a:extLst>
                  <a:ext uri="{FF2B5EF4-FFF2-40B4-BE49-F238E27FC236}">
                    <a16:creationId xmlns:a16="http://schemas.microsoft.com/office/drawing/2014/main" xmlns="" id="{4C18531C-FE9A-4904-A194-0DE636F18B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8" y="1850"/>
                <a:ext cx="1593" cy="14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" name="Group 8">
                <a:extLst>
                  <a:ext uri="{FF2B5EF4-FFF2-40B4-BE49-F238E27FC236}">
                    <a16:creationId xmlns:a16="http://schemas.microsoft.com/office/drawing/2014/main" xmlns="" id="{1BDF567E-8F1F-4344-9064-F29C143234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1317"/>
                <a:ext cx="2727" cy="1979"/>
                <a:chOff x="1292" y="1317"/>
                <a:chExt cx="2727" cy="1979"/>
              </a:xfrm>
            </p:grpSpPr>
            <p:grpSp>
              <p:nvGrpSpPr>
                <p:cNvPr id="15" name="Group 9">
                  <a:extLst>
                    <a:ext uri="{FF2B5EF4-FFF2-40B4-BE49-F238E27FC236}">
                      <a16:creationId xmlns:a16="http://schemas.microsoft.com/office/drawing/2014/main" xmlns="" id="{8A7A0DBA-F7D2-4871-AE39-FC42C66A98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1317"/>
                  <a:ext cx="2727" cy="1979"/>
                  <a:chOff x="1292" y="1317"/>
                  <a:chExt cx="2727" cy="1979"/>
                </a:xfrm>
              </p:grpSpPr>
              <p:grpSp>
                <p:nvGrpSpPr>
                  <p:cNvPr id="19" name="Group 10">
                    <a:extLst>
                      <a:ext uri="{FF2B5EF4-FFF2-40B4-BE49-F238E27FC236}">
                        <a16:creationId xmlns:a16="http://schemas.microsoft.com/office/drawing/2014/main" xmlns="" id="{79C1E22C-7B5B-487B-9E0C-6501464F9F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1317"/>
                    <a:ext cx="1434" cy="1065"/>
                    <a:chOff x="1655" y="2750"/>
                    <a:chExt cx="817" cy="725"/>
                  </a:xfrm>
                </p:grpSpPr>
                <p:sp>
                  <p:nvSpPr>
                    <p:cNvPr id="23" name="Line 11">
                      <a:extLst>
                        <a:ext uri="{FF2B5EF4-FFF2-40B4-BE49-F238E27FC236}">
                          <a16:creationId xmlns:a16="http://schemas.microsoft.com/office/drawing/2014/main" xmlns="" id="{22278B1F-C7AD-4A5A-9281-DF0A1CC7605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5" y="3113"/>
                      <a:ext cx="817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4" name="Line 12">
                      <a:extLst>
                        <a:ext uri="{FF2B5EF4-FFF2-40B4-BE49-F238E27FC236}">
                          <a16:creationId xmlns:a16="http://schemas.microsoft.com/office/drawing/2014/main" xmlns="" id="{5B0CB993-1A79-4208-99AE-596A680390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750"/>
                      <a:ext cx="0" cy="72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0" name="Text Box 13">
                    <a:extLst>
                      <a:ext uri="{FF2B5EF4-FFF2-40B4-BE49-F238E27FC236}">
                        <a16:creationId xmlns:a16="http://schemas.microsoft.com/office/drawing/2014/main" xmlns="" id="{B5E2AD1C-AE1D-4905-93ED-E808ED3DAC1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28" y="1757"/>
                    <a:ext cx="478" cy="78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zh-CN" altLang="en-US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小明</a:t>
                    </a:r>
                  </a:p>
                </p:txBody>
              </p:sp>
              <p:sp>
                <p:nvSpPr>
                  <p:cNvPr id="22" name="Text Box 14">
                    <a:extLst>
                      <a:ext uri="{FF2B5EF4-FFF2-40B4-BE49-F238E27FC236}">
                        <a16:creationId xmlns:a16="http://schemas.microsoft.com/office/drawing/2014/main" xmlns="" id="{1A93B33D-7F30-4DFE-98ED-29B908D7833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2" y="2514"/>
                    <a:ext cx="477" cy="78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zh-CN" altLang="en-US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小兰</a:t>
                    </a:r>
                  </a:p>
                </p:txBody>
              </p:sp>
            </p:grpSp>
            <p:sp>
              <p:nvSpPr>
                <p:cNvPr id="17" name="Freeform 15">
                  <a:extLst>
                    <a:ext uri="{FF2B5EF4-FFF2-40B4-BE49-F238E27FC236}">
                      <a16:creationId xmlns:a16="http://schemas.microsoft.com/office/drawing/2014/main" xmlns="" id="{BC83958C-0319-48C7-9E15-F2322F8B3C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8" y="2050"/>
                  <a:ext cx="204" cy="164"/>
                </a:xfrm>
                <a:custGeom>
                  <a:avLst/>
                  <a:gdLst>
                    <a:gd name="T0" fmla="*/ 0 w 110"/>
                    <a:gd name="T1" fmla="*/ 208 h 98"/>
                    <a:gd name="T2" fmla="*/ 378 w 110"/>
                    <a:gd name="T3" fmla="*/ 0 h 9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110" h="98">
                      <a:moveTo>
                        <a:pt x="0" y="74"/>
                      </a:moveTo>
                      <a:cubicBezTo>
                        <a:pt x="73" y="98"/>
                        <a:pt x="110" y="69"/>
                        <a:pt x="110" y="0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xmlns="" id="{24E4EAC1-6762-41E2-87BF-81776AA80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765" y="3444949"/>
              <a:ext cx="143294" cy="205236"/>
            </a:xfrm>
            <a:custGeom>
              <a:avLst/>
              <a:gdLst>
                <a:gd name="T0" fmla="*/ 83 w 75"/>
                <a:gd name="T1" fmla="*/ 0 h 192"/>
                <a:gd name="T2" fmla="*/ 2 w 75"/>
                <a:gd name="T3" fmla="*/ 163 h 192"/>
                <a:gd name="T4" fmla="*/ 13 w 75"/>
                <a:gd name="T5" fmla="*/ 377 h 1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5" h="192">
                  <a:moveTo>
                    <a:pt x="75" y="0"/>
                  </a:moveTo>
                  <a:cubicBezTo>
                    <a:pt x="0" y="26"/>
                    <a:pt x="20" y="7"/>
                    <a:pt x="2" y="83"/>
                  </a:cubicBezTo>
                  <a:cubicBezTo>
                    <a:pt x="5" y="119"/>
                    <a:pt x="11" y="192"/>
                    <a:pt x="11" y="192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9" name="Picture 3">
            <a:extLst>
              <a:ext uri="{FF2B5EF4-FFF2-40B4-BE49-F238E27FC236}">
                <a16:creationId xmlns:a16="http://schemas.microsoft.com/office/drawing/2014/main" xmlns="" id="{9069E222-1BDF-4BE3-A271-6751B421D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645" y="2859782"/>
            <a:ext cx="75076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对话气泡: 圆角矩形 29">
            <a:extLst>
              <a:ext uri="{FF2B5EF4-FFF2-40B4-BE49-F238E27FC236}">
                <a16:creationId xmlns:a16="http://schemas.microsoft.com/office/drawing/2014/main" xmlns="" id="{084590B2-E99E-4A84-804F-6744B20F9AA9}"/>
              </a:ext>
            </a:extLst>
          </p:cNvPr>
          <p:cNvSpPr/>
          <p:nvPr/>
        </p:nvSpPr>
        <p:spPr>
          <a:xfrm>
            <a:off x="5472073" y="1802888"/>
            <a:ext cx="2783922" cy="1080000"/>
          </a:xfrm>
          <a:prstGeom prst="wedgeRoundRectCallout">
            <a:avLst>
              <a:gd name="adj1" fmla="val 19223"/>
              <a:gd name="adj2" fmla="val 8026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观测点改变，方向正好相反，角度和距离不会变化。</a:t>
            </a: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xmlns="" id="{C8419904-4FF1-4B56-B6C6-720CD7E8D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6972" y="762839"/>
            <a:ext cx="15951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北偏西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046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 animBg="1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803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803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803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803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803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1759"/>
  <p:tag name="MH_LIBRARY" val="GRAPHIC"/>
  <p:tag name="MH_ORDER" val="Freeform 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1759"/>
  <p:tag name="MH_LIBRARY" val="GRAPHIC"/>
  <p:tag name="MH_ORDER" val="Freeform 2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1759"/>
  <p:tag name="MH_LIBRARY" val="GRAPHIC"/>
  <p:tag name="MH_ORDER" val="Freeform 2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1759"/>
  <p:tag name="MH_LIBRARY" val="GRAPHIC"/>
  <p:tag name="MH_ORDER" val="Freeform 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448"/>
  <p:tag name="MH_LIBRARY" val="GRAPHIC"/>
  <p:tag name="MH_ORDER" val="Diamond 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448"/>
  <p:tag name="MH_LIBRARY" val="GRAPHIC"/>
  <p:tag name="MH_ORDER" val="文本框 8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448"/>
  <p:tag name="MH_LIBRARY" val="GRAPHIC"/>
  <p:tag name="MH_ORDER" val="Diamond 8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1142448"/>
  <p:tag name="MH_LIBRARY" val="GRAPHIC"/>
  <p:tag name="MH_ORDER" val="文本框 84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1272</Words>
  <Application>Microsoft Office PowerPoint</Application>
  <PresentationFormat>全屏显示(16:9)</PresentationFormat>
  <Paragraphs>235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楷体</vt:lpstr>
      <vt:lpstr>Calibri</vt:lpstr>
      <vt:lpstr>华康海报体W12</vt:lpstr>
      <vt:lpstr>黑体</vt:lpstr>
      <vt:lpstr>幼圆</vt:lpstr>
      <vt:lpstr>Times New Roman</vt:lpstr>
      <vt:lpstr>微软雅黑</vt:lpstr>
      <vt:lpstr>1_Office 主题</vt:lpstr>
      <vt:lpstr>2_Office 主题</vt:lpstr>
      <vt:lpstr>3_Office 主题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2018-11-01T07:53:00Z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